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36" r:id="rId2"/>
    <p:sldId id="337" r:id="rId3"/>
    <p:sldId id="342" r:id="rId4"/>
    <p:sldId id="379" r:id="rId5"/>
    <p:sldId id="380" r:id="rId6"/>
    <p:sldId id="381" r:id="rId7"/>
    <p:sldId id="382" r:id="rId8"/>
    <p:sldId id="386" r:id="rId9"/>
    <p:sldId id="385" r:id="rId10"/>
    <p:sldId id="384" r:id="rId11"/>
    <p:sldId id="392" r:id="rId12"/>
    <p:sldId id="390" r:id="rId13"/>
    <p:sldId id="388" r:id="rId14"/>
    <p:sldId id="387" r:id="rId15"/>
    <p:sldId id="383" r:id="rId16"/>
    <p:sldId id="396" r:id="rId17"/>
    <p:sldId id="393" r:id="rId18"/>
    <p:sldId id="395" r:id="rId19"/>
    <p:sldId id="424" r:id="rId20"/>
    <p:sldId id="425" r:id="rId21"/>
    <p:sldId id="394" r:id="rId22"/>
    <p:sldId id="397" r:id="rId23"/>
    <p:sldId id="398" r:id="rId24"/>
    <p:sldId id="430" r:id="rId25"/>
    <p:sldId id="406" r:id="rId26"/>
    <p:sldId id="431" r:id="rId27"/>
    <p:sldId id="405" r:id="rId28"/>
    <p:sldId id="404" r:id="rId29"/>
    <p:sldId id="403" r:id="rId30"/>
    <p:sldId id="402" r:id="rId31"/>
    <p:sldId id="410" r:id="rId32"/>
    <p:sldId id="432" r:id="rId33"/>
    <p:sldId id="433" r:id="rId34"/>
    <p:sldId id="415" r:id="rId35"/>
    <p:sldId id="419" r:id="rId36"/>
    <p:sldId id="434" r:id="rId37"/>
    <p:sldId id="435" r:id="rId38"/>
    <p:sldId id="418" r:id="rId39"/>
    <p:sldId id="417" r:id="rId40"/>
    <p:sldId id="416" r:id="rId41"/>
    <p:sldId id="422" r:id="rId42"/>
    <p:sldId id="421" r:id="rId43"/>
    <p:sldId id="409" r:id="rId44"/>
    <p:sldId id="439" r:id="rId45"/>
    <p:sldId id="440" r:id="rId46"/>
    <p:sldId id="436" r:id="rId47"/>
    <p:sldId id="437" r:id="rId48"/>
    <p:sldId id="438" r:id="rId49"/>
    <p:sldId id="411" r:id="rId50"/>
    <p:sldId id="412" r:id="rId51"/>
    <p:sldId id="408" r:id="rId52"/>
    <p:sldId id="407" r:id="rId53"/>
    <p:sldId id="441" r:id="rId54"/>
  </p:sldIdLst>
  <p:sldSz cx="9144000" cy="6858000" type="screen4x3"/>
  <p:notesSz cx="6858000" cy="9144000"/>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9751"/>
    <a:srgbClr val="7F7F7F"/>
    <a:srgbClr val="1F497D"/>
    <a:srgbClr val="696969"/>
    <a:srgbClr val="B2B2B2"/>
    <a:srgbClr val="FFFF00"/>
    <a:srgbClr val="FF33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8" autoAdjust="0"/>
    <p:restoredTop sz="94041" autoAdjust="0"/>
  </p:normalViewPr>
  <p:slideViewPr>
    <p:cSldViewPr snapToGrid="0">
      <p:cViewPr varScale="1">
        <p:scale>
          <a:sx n="87" d="100"/>
          <a:sy n="87" d="100"/>
        </p:scale>
        <p:origin x="1488" y="6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BD311-196A-45E2-A9B8-227934A99DF1}" type="datetimeFigureOut">
              <a:rPr lang="en-US" smtClean="0"/>
              <a:pPr/>
              <a:t>6/4/2018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282F69-6CD6-4349-8579-1B7D032BC079}" type="slidenum">
              <a:rPr lang="en-US" smtClean="0"/>
              <a:pPr/>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pPr/>
              <a:t>1</a:t>
            </a:fld>
            <a:endParaRPr lang="hr-HR"/>
          </a:p>
        </p:txBody>
      </p:sp>
    </p:spTree>
    <p:extLst>
      <p:ext uri="{BB962C8B-B14F-4D97-AF65-F5344CB8AC3E}">
        <p14:creationId xmlns:p14="http://schemas.microsoft.com/office/powerpoint/2010/main" val="3844859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33376F4E-0CC0-48CA-8B7E-32318E3399A0}"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91F6F6D5-2900-4F33-AA61-8CB79168A715}"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DC6D4644-5025-4B18-8050-2AFA2F11A890}"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004C842B-6BEB-4CC0-9E7D-2B82AE79A493}"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32422BF-A1B3-44F8-85EA-ACDB4228048F}"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611E551-302D-4D8B-A0CD-1BF7AD1FA0B3}" type="datetime1">
              <a:rPr lang="hr-HR" smtClean="0"/>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2D82858D-5BD2-48C2-B570-61E1042BB9ED}" type="datetime1">
              <a:rPr lang="hr-HR" smtClean="0"/>
              <a:pPr>
                <a:defRPr/>
              </a:pPr>
              <a:t>4.6.2018.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8E9FDE3F-6E65-4676-ADDE-DCF2AEDBECB5}" type="datetime1">
              <a:rPr lang="hr-HR" smtClean="0"/>
              <a:pPr>
                <a:defRPr/>
              </a:pPr>
              <a:t>4.6.2018.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645BB27-1AFB-42D4-9201-AFB8DFE5D1A1}" type="datetime1">
              <a:rPr lang="hr-HR" smtClean="0"/>
              <a:pPr>
                <a:defRPr/>
              </a:pPr>
              <a:t>4.6.2018.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9567CF2-3E28-4ED4-BC83-A9213803CF4E}" type="datetime1">
              <a:rPr lang="hr-HR" smtClean="0"/>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FE0D033-525C-40F7-90AA-1EB2854FCA36}" type="datetime1">
              <a:rPr lang="hr-HR" smtClean="0"/>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59E224B-E8DB-4943-90D7-4DF911E0258D}" type="datetime1">
              <a:rPr lang="hr-HR" smtClean="0"/>
              <a:pPr>
                <a:defRPr/>
              </a:pPr>
              <a:t>4.6.2018.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623087" y="1401200"/>
            <a:ext cx="8520912" cy="4263225"/>
          </a:xfrm>
        </p:spPr>
        <p:txBody>
          <a:bodyPr>
            <a:normAutofit/>
          </a:bodyPr>
          <a:lstStyle/>
          <a:p>
            <a:pPr algn="l"/>
            <a:endParaRPr lang="hr-HR" b="1" dirty="0" smtClean="0">
              <a:solidFill>
                <a:schemeClr val="bg1"/>
              </a:solidFill>
            </a:endParaRPr>
          </a:p>
          <a:p>
            <a:r>
              <a:rPr lang="en-US">
                <a:solidFill>
                  <a:schemeClr val="bg1"/>
                </a:solidFill>
              </a:rPr>
              <a:t>Enhanced environmental protection inspection for efficient control of air quality monitoring and of all entities under obligation within system of greenhouse gas emission allowance trading, in order to achieve better quality of air in Republic of Croatia</a:t>
            </a:r>
            <a:endParaRPr lang="hr-HR" dirty="0">
              <a:solidFill>
                <a:schemeClr val="bg1"/>
              </a:solidFill>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
        <p:nvSpPr>
          <p:cNvPr id="13" name="Podnaslov 2"/>
          <p:cNvSpPr txBox="1">
            <a:spLocks/>
          </p:cNvSpPr>
          <p:nvPr/>
        </p:nvSpPr>
        <p:spPr>
          <a:xfrm>
            <a:off x="6812280" y="6648544"/>
            <a:ext cx="2323726" cy="26816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000" dirty="0" smtClean="0">
                <a:solidFill>
                  <a:schemeClr val="accent1">
                    <a:lumMod val="50000"/>
                  </a:schemeClr>
                </a:solidFill>
              </a:rPr>
              <a:t>This project is funded by the European Union</a:t>
            </a:r>
            <a:endParaRPr lang="en-GB" sz="1000" dirty="0">
              <a:solidFill>
                <a:schemeClr val="accent1">
                  <a:lumMod val="50000"/>
                </a:schemeClr>
              </a:solidFill>
            </a:endParaRPr>
          </a:p>
        </p:txBody>
      </p:sp>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393625" cy="439123"/>
            <a:chOff x="71999" y="6334443"/>
            <a:chExt cx="539362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9362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295275" y="1598295"/>
            <a:ext cx="8848725" cy="3785652"/>
          </a:xfrm>
          <a:prstGeom prst="rect">
            <a:avLst/>
          </a:prstGeom>
        </p:spPr>
        <p:txBody>
          <a:bodyPr wrap="square">
            <a:spAutoFit/>
          </a:bodyPr>
          <a:lstStyle/>
          <a:p>
            <a:r>
              <a:rPr lang="hr-HR" sz="2400" b="1" dirty="0" smtClean="0">
                <a:solidFill>
                  <a:schemeClr val="accent6">
                    <a:lumMod val="75000"/>
                  </a:schemeClr>
                </a:solidFill>
              </a:rPr>
              <a:t>2. REFERENCE DOCUMENTS</a:t>
            </a:r>
          </a:p>
          <a:p>
            <a:r>
              <a:rPr lang="en-GB" sz="2400" b="1" dirty="0" smtClean="0">
                <a:solidFill>
                  <a:schemeClr val="accent1">
                    <a:lumMod val="75000"/>
                  </a:schemeClr>
                </a:solidFill>
              </a:rPr>
              <a:t>This is an extremely important chapter. </a:t>
            </a:r>
            <a:r>
              <a:rPr lang="en-GB" sz="2400" b="1" dirty="0">
                <a:solidFill>
                  <a:schemeClr val="accent1">
                    <a:lumMod val="75000"/>
                  </a:schemeClr>
                </a:solidFill>
              </a:rPr>
              <a:t>It should contain all reference documents that are referred to in the plan and which regulate and normatively define the operation of the network. By referring to legally or normatively defined methods of metering, and their consistent implementation and documenting, we ensure not only compliance but also disable the often malicious attempts to undermine the quality assurance of measurement. This also ensures the results of measurements that can be in practice and which are not acceptable to some.</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a:t>
            </a:r>
            <a:r>
              <a:rPr lang="en-GB" sz="2800" b="1" dirty="0" smtClean="0">
                <a:solidFill>
                  <a:schemeClr val="tx2"/>
                </a:solidFill>
                <a:effectLst>
                  <a:glow>
                    <a:srgbClr val="7F7F7F">
                      <a:alpha val="35000"/>
                    </a:srgbClr>
                  </a:glow>
                </a:effectLst>
              </a:rPr>
              <a:t>NETWORK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74169" cy="439123"/>
            <a:chOff x="71999" y="6334443"/>
            <a:chExt cx="517416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7416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609600" y="1358890"/>
            <a:ext cx="8382000" cy="1569660"/>
          </a:xfrm>
          <a:prstGeom prst="rect">
            <a:avLst/>
          </a:prstGeom>
        </p:spPr>
        <p:txBody>
          <a:bodyPr wrap="square">
            <a:spAutoFit/>
          </a:bodyPr>
          <a:lstStyle/>
          <a:p>
            <a:r>
              <a:rPr lang="en-GB" sz="2400" b="1" dirty="0" smtClean="0">
                <a:solidFill>
                  <a:schemeClr val="accent1">
                    <a:lumMod val="75000"/>
                  </a:schemeClr>
                </a:solidFill>
              </a:rPr>
              <a:t>The </a:t>
            </a:r>
            <a:r>
              <a:rPr lang="en-GB" sz="2400" b="1" dirty="0">
                <a:solidFill>
                  <a:schemeClr val="accent1">
                    <a:lumMod val="75000"/>
                  </a:schemeClr>
                </a:solidFill>
              </a:rPr>
              <a:t>Croatian regulation is almost fully harmonized with the European one. However, some of the guidelines issued by various environmental bodies in the EU can be of great help in defining QA / QC procedures</a:t>
            </a:r>
            <a:r>
              <a:rPr lang="en-GB" sz="2400" b="1" dirty="0" smtClean="0">
                <a:solidFill>
                  <a:schemeClr val="accent1">
                    <a:lumMod val="75000"/>
                  </a:schemeClr>
                </a:solidFill>
              </a:rPr>
              <a:t>. </a:t>
            </a:r>
            <a:endParaRPr lang="en-GB" sz="2400" b="1" dirty="0">
              <a:solidFill>
                <a:schemeClr val="accent1">
                  <a:lumMod val="75000"/>
                </a:schemeClr>
              </a:solidFill>
            </a:endParaRPr>
          </a:p>
        </p:txBody>
      </p:sp>
      <p:sp>
        <p:nvSpPr>
          <p:cNvPr id="10" name="Rectangle 9"/>
          <p:cNvSpPr/>
          <p:nvPr/>
        </p:nvSpPr>
        <p:spPr>
          <a:xfrm>
            <a:off x="123825" y="2992041"/>
            <a:ext cx="9020175" cy="2616101"/>
          </a:xfrm>
          <a:prstGeom prst="rect">
            <a:avLst/>
          </a:prstGeom>
        </p:spPr>
        <p:txBody>
          <a:bodyPr wrap="square">
            <a:spAutoFit/>
          </a:bodyPr>
          <a:lstStyle/>
          <a:p>
            <a:r>
              <a:rPr lang="en-GB" sz="2400" b="1" dirty="0" smtClean="0">
                <a:solidFill>
                  <a:schemeClr val="accent6">
                    <a:lumMod val="75000"/>
                  </a:schemeClr>
                </a:solidFill>
              </a:rPr>
              <a:t>Regulations Of The REPUBLIC Of CROATIA</a:t>
            </a:r>
            <a:endParaRPr lang="hr-HR" sz="2400" b="1" dirty="0" smtClean="0">
              <a:solidFill>
                <a:schemeClr val="accent6">
                  <a:lumMod val="75000"/>
                </a:schemeClr>
              </a:solidFill>
            </a:endParaRPr>
          </a:p>
          <a:p>
            <a:endParaRPr lang="hr-HR" sz="2000" b="1" dirty="0" smtClean="0">
              <a:solidFill>
                <a:schemeClr val="accent6">
                  <a:lumMod val="75000"/>
                </a:schemeClr>
              </a:solidFill>
            </a:endParaRPr>
          </a:p>
          <a:p>
            <a:pPr marL="342900" lvl="0" indent="-342900">
              <a:buFont typeface="Arial" panose="020B0604020202020204" pitchFamily="34" charset="0"/>
              <a:buChar char="•"/>
            </a:pPr>
            <a:r>
              <a:rPr lang="en-GB" sz="2000" b="1" dirty="0" smtClean="0">
                <a:solidFill>
                  <a:schemeClr val="accent1">
                    <a:lumMod val="75000"/>
                  </a:schemeClr>
                </a:solidFill>
              </a:rPr>
              <a:t>The law on air protection (Official Gazette, no. 130/11, 47/14, 61/17)</a:t>
            </a:r>
            <a:endParaRPr lang="hr-HR" sz="2000" b="1" dirty="0" smtClean="0">
              <a:solidFill>
                <a:schemeClr val="accent1">
                  <a:lumMod val="75000"/>
                </a:schemeClr>
              </a:solidFill>
            </a:endParaRPr>
          </a:p>
          <a:p>
            <a:pPr marL="342900" lvl="0" indent="-342900">
              <a:buFont typeface="Arial" panose="020B0604020202020204" pitchFamily="34" charset="0"/>
              <a:buChar char="•"/>
            </a:pPr>
            <a:r>
              <a:rPr lang="en-GB" sz="2000" b="1" dirty="0" smtClean="0">
                <a:solidFill>
                  <a:schemeClr val="accent1">
                    <a:lumMod val="75000"/>
                  </a:schemeClr>
                </a:solidFill>
              </a:rPr>
              <a:t>Rulebook on monitoring air quality (Official Gazette 79/17)</a:t>
            </a:r>
            <a:endParaRPr lang="hr-HR" sz="2000" b="1" dirty="0" smtClean="0">
              <a:solidFill>
                <a:schemeClr val="accent1">
                  <a:lumMod val="75000"/>
                </a:schemeClr>
              </a:solidFill>
            </a:endParaRPr>
          </a:p>
          <a:p>
            <a:pPr marL="342900" lvl="0" indent="-342900">
              <a:buFont typeface="Arial" panose="020B0604020202020204" pitchFamily="34" charset="0"/>
              <a:buChar char="•"/>
            </a:pPr>
            <a:r>
              <a:rPr lang="en-GB" sz="2000" b="1" dirty="0" smtClean="0">
                <a:solidFill>
                  <a:schemeClr val="accent1">
                    <a:lumMod val="75000"/>
                  </a:schemeClr>
                </a:solidFill>
              </a:rPr>
              <a:t>Ordinance on the mutual exchange of information and the reporting of air quality and commitments for the implementation of the decisions of the Commission 2011/850/EU (Official Gazette 3/16)</a:t>
            </a:r>
            <a:endParaRPr lang="hr-HR" sz="2000" b="1" dirty="0" smtClean="0">
              <a:solidFill>
                <a:schemeClr val="accent1">
                  <a:lumMod val="75000"/>
                </a:schemeClr>
              </a:solidFill>
            </a:endParaRPr>
          </a:p>
          <a:p>
            <a:pPr marL="342900" lvl="0" indent="-342900">
              <a:buFont typeface="Arial" panose="020B0604020202020204" pitchFamily="34" charset="0"/>
              <a:buChar char="•"/>
            </a:pPr>
            <a:r>
              <a:rPr lang="en-GB" sz="2000" b="1" dirty="0" smtClean="0">
                <a:solidFill>
                  <a:schemeClr val="accent1">
                    <a:lumMod val="75000"/>
                  </a:schemeClr>
                </a:solidFill>
              </a:rPr>
              <a:t>The regulation on the levels of pollutants in the air (OFFICIAL GAZETTE 117/12)</a:t>
            </a:r>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256465" cy="439123"/>
            <a:chOff x="71999" y="6334443"/>
            <a:chExt cx="525646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5646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76239" y="1345471"/>
            <a:ext cx="8410575" cy="4401205"/>
          </a:xfrm>
          <a:prstGeom prst="rect">
            <a:avLst/>
          </a:prstGeom>
          <a:noFill/>
        </p:spPr>
        <p:txBody>
          <a:bodyPr wrap="square" rtlCol="0">
            <a:spAutoFit/>
          </a:bodyPr>
          <a:lstStyle/>
          <a:p>
            <a:r>
              <a:rPr lang="en-GB" sz="2000" b="1" dirty="0" smtClean="0">
                <a:solidFill>
                  <a:schemeClr val="accent6">
                    <a:lumMod val="75000"/>
                  </a:schemeClr>
                </a:solidFill>
              </a:rPr>
              <a:t>Regulations and guidelines of the EU</a:t>
            </a:r>
            <a:endParaRPr lang="hr-HR" sz="2000" b="1" dirty="0" smtClean="0">
              <a:solidFill>
                <a:schemeClr val="accent6">
                  <a:lumMod val="75000"/>
                </a:schemeClr>
              </a:solidFill>
            </a:endParaRPr>
          </a:p>
          <a:p>
            <a:endParaRPr lang="hr-HR" sz="2000" b="1" dirty="0" smtClean="0">
              <a:solidFill>
                <a:schemeClr val="accent6">
                  <a:lumMod val="75000"/>
                </a:schemeClr>
              </a:solidFill>
            </a:endParaRPr>
          </a:p>
          <a:p>
            <a:pPr marL="342900" lvl="0" indent="-342900">
              <a:buFont typeface="Arial" panose="020B0604020202020204" pitchFamily="34" charset="0"/>
              <a:buChar char="•"/>
            </a:pPr>
            <a:r>
              <a:rPr lang="en-GB" sz="2000" b="1" dirty="0" smtClean="0">
                <a:solidFill>
                  <a:schemeClr val="accent1">
                    <a:lumMod val="75000"/>
                  </a:schemeClr>
                </a:solidFill>
              </a:rPr>
              <a:t>Directive 2008/50/EC of the European Parliament and of the Council</a:t>
            </a:r>
            <a:endParaRPr lang="hr-HR" sz="2000" b="1" dirty="0" smtClean="0">
              <a:solidFill>
                <a:schemeClr val="accent1">
                  <a:lumMod val="75000"/>
                </a:schemeClr>
              </a:solidFill>
            </a:endParaRPr>
          </a:p>
          <a:p>
            <a:pPr marL="342900" lvl="0" indent="-342900">
              <a:buFont typeface="Arial" panose="020B0604020202020204" pitchFamily="34" charset="0"/>
              <a:buChar char="•"/>
            </a:pPr>
            <a:r>
              <a:rPr lang="hr-HR" sz="2000" b="1" dirty="0" err="1" smtClean="0">
                <a:solidFill>
                  <a:schemeClr val="accent1">
                    <a:lumMod val="75000"/>
                  </a:schemeClr>
                </a:solidFill>
              </a:rPr>
              <a:t>Commission</a:t>
            </a:r>
            <a:r>
              <a:rPr lang="hr-HR" sz="2000" b="1" dirty="0" smtClean="0">
                <a:solidFill>
                  <a:schemeClr val="accent1">
                    <a:lumMod val="75000"/>
                  </a:schemeClr>
                </a:solidFill>
              </a:rPr>
              <a:t> </a:t>
            </a:r>
            <a:r>
              <a:rPr lang="hr-HR" sz="2000" b="1" dirty="0" err="1" smtClean="0">
                <a:solidFill>
                  <a:schemeClr val="accent1">
                    <a:lumMod val="75000"/>
                  </a:schemeClr>
                </a:solidFill>
              </a:rPr>
              <a:t>Directive</a:t>
            </a:r>
            <a:r>
              <a:rPr lang="hr-HR" sz="2000" b="1" dirty="0" smtClean="0">
                <a:solidFill>
                  <a:schemeClr val="accent1">
                    <a:lumMod val="75000"/>
                  </a:schemeClr>
                </a:solidFill>
              </a:rPr>
              <a:t> (EU) 2015/1480</a:t>
            </a:r>
          </a:p>
          <a:p>
            <a:pPr marL="342900" lvl="0" indent="-342900">
              <a:buFont typeface="Arial" panose="020B0604020202020204" pitchFamily="34" charset="0"/>
              <a:buChar char="•"/>
            </a:pPr>
            <a:r>
              <a:rPr lang="en-GB" sz="2000" b="1" dirty="0" smtClean="0">
                <a:solidFill>
                  <a:schemeClr val="accent1">
                    <a:lumMod val="75000"/>
                  </a:schemeClr>
                </a:solidFill>
              </a:rPr>
              <a:t>Implementing the Commission's decision of 12. December 2011. laying down rules for Directive 2004/107/EC and 2008/50/EC of the European Parliament and of the Council concerning the mutual exchange of information and reporting on the quality of the air (2011/850/EU)</a:t>
            </a:r>
            <a:endParaRPr lang="hr-HR" sz="2000" b="1" dirty="0">
              <a:solidFill>
                <a:schemeClr val="accent1">
                  <a:lumMod val="75000"/>
                </a:schemeClr>
              </a:solidFill>
            </a:endParaRPr>
          </a:p>
          <a:p>
            <a:pPr marL="342900" lvl="0" indent="-342900">
              <a:buFont typeface="Arial" panose="020B0604020202020204" pitchFamily="34" charset="0"/>
              <a:buChar char="•"/>
            </a:pPr>
            <a:r>
              <a:rPr lang="hr-HR" sz="2000" b="1" dirty="0" err="1" smtClean="0">
                <a:solidFill>
                  <a:schemeClr val="accent1">
                    <a:lumMod val="75000"/>
                  </a:schemeClr>
                </a:solidFill>
              </a:rPr>
              <a:t>Guidance</a:t>
            </a:r>
            <a:r>
              <a:rPr lang="hr-HR" sz="2000" b="1" dirty="0" smtClean="0">
                <a:solidFill>
                  <a:schemeClr val="accent1">
                    <a:lumMod val="75000"/>
                  </a:schemeClr>
                </a:solidFill>
              </a:rPr>
              <a:t> </a:t>
            </a:r>
            <a:r>
              <a:rPr lang="hr-HR" sz="2000" b="1" dirty="0">
                <a:solidFill>
                  <a:schemeClr val="accent1">
                    <a:lumMod val="75000"/>
                  </a:schemeClr>
                </a:solidFill>
              </a:rPr>
              <a:t>on </a:t>
            </a:r>
            <a:r>
              <a:rPr lang="hr-HR" sz="2000" b="1" dirty="0" err="1">
                <a:solidFill>
                  <a:schemeClr val="accent1">
                    <a:lumMod val="75000"/>
                  </a:schemeClr>
                </a:solidFill>
              </a:rPr>
              <a:t>the</a:t>
            </a:r>
            <a:r>
              <a:rPr lang="hr-HR" sz="2000" b="1" dirty="0">
                <a:solidFill>
                  <a:schemeClr val="accent1">
                    <a:lumMod val="75000"/>
                  </a:schemeClr>
                </a:solidFill>
              </a:rPr>
              <a:t> </a:t>
            </a:r>
            <a:r>
              <a:rPr lang="hr-HR" sz="2000" b="1" dirty="0" err="1">
                <a:solidFill>
                  <a:schemeClr val="accent1">
                    <a:lumMod val="75000"/>
                  </a:schemeClr>
                </a:solidFill>
              </a:rPr>
              <a:t>Decision</a:t>
            </a:r>
            <a:r>
              <a:rPr lang="hr-HR" sz="2000" b="1" dirty="0">
                <a:solidFill>
                  <a:schemeClr val="accent1">
                    <a:lumMod val="75000"/>
                  </a:schemeClr>
                </a:solidFill>
              </a:rPr>
              <a:t> 2011/850/EU</a:t>
            </a:r>
            <a:endParaRPr lang="en-US" sz="2000" b="1" dirty="0">
              <a:solidFill>
                <a:schemeClr val="accent1">
                  <a:lumMod val="75000"/>
                </a:schemeClr>
              </a:solidFill>
            </a:endParaRPr>
          </a:p>
          <a:p>
            <a:pPr marL="342900" lvl="0" indent="-342900">
              <a:buFont typeface="Arial" panose="020B0604020202020204" pitchFamily="34" charset="0"/>
              <a:buChar char="•"/>
            </a:pPr>
            <a:r>
              <a:rPr lang="en-US" sz="2000" b="1" dirty="0">
                <a:solidFill>
                  <a:schemeClr val="accent1">
                    <a:lumMod val="75000"/>
                  </a:schemeClr>
                </a:solidFill>
              </a:rPr>
              <a:t>„Criteria for EUROAIRNET The EEA Air Quality Monitoring and Information Network“; EEA Technical Report No. 12</a:t>
            </a:r>
          </a:p>
          <a:p>
            <a:pPr marL="342900" lvl="0" indent="-342900">
              <a:buFont typeface="Arial" panose="020B0604020202020204" pitchFamily="34" charset="0"/>
              <a:buChar char="•"/>
            </a:pPr>
            <a:r>
              <a:rPr lang="en-US" sz="2000" b="1" dirty="0">
                <a:solidFill>
                  <a:schemeClr val="accent1">
                    <a:lumMod val="75000"/>
                  </a:schemeClr>
                </a:solidFill>
              </a:rPr>
              <a:t>“QA/QC checks on air quality data in AIRBASE and on the </a:t>
            </a:r>
            <a:r>
              <a:rPr lang="en-US" sz="2000" b="1" dirty="0" err="1">
                <a:solidFill>
                  <a:schemeClr val="accent1">
                    <a:lumMod val="75000"/>
                  </a:schemeClr>
                </a:solidFill>
              </a:rPr>
              <a:t>EoI</a:t>
            </a:r>
            <a:r>
              <a:rPr lang="en-US" sz="2000" b="1" dirty="0">
                <a:solidFill>
                  <a:schemeClr val="accent1">
                    <a:lumMod val="75000"/>
                  </a:schemeClr>
                </a:solidFill>
              </a:rPr>
              <a:t> 2004 data Procedures and results”; ETC/ACC Technical paper 2005/3 September 2005; </a:t>
            </a:r>
            <a:r>
              <a:rPr lang="en-US" sz="2000" b="1" dirty="0" err="1">
                <a:solidFill>
                  <a:schemeClr val="accent1">
                    <a:lumMod val="75000"/>
                  </a:schemeClr>
                </a:solidFill>
              </a:rPr>
              <a:t>Wim</a:t>
            </a:r>
            <a:r>
              <a:rPr lang="en-US" sz="2000" b="1" dirty="0">
                <a:solidFill>
                  <a:schemeClr val="accent1">
                    <a:lumMod val="75000"/>
                  </a:schemeClr>
                </a:solidFill>
              </a:rPr>
              <a:t> </a:t>
            </a:r>
            <a:r>
              <a:rPr lang="en-US" sz="2000" b="1" dirty="0" err="1">
                <a:solidFill>
                  <a:schemeClr val="accent1">
                    <a:lumMod val="75000"/>
                  </a:schemeClr>
                </a:solidFill>
              </a:rPr>
              <a:t>Mol</a:t>
            </a:r>
            <a:r>
              <a:rPr lang="en-US" sz="2000" b="1" dirty="0">
                <a:solidFill>
                  <a:schemeClr val="accent1">
                    <a:lumMod val="75000"/>
                  </a:schemeClr>
                </a:solidFill>
              </a:rPr>
              <a:t> and Patrick van </a:t>
            </a:r>
            <a:r>
              <a:rPr lang="en-US" sz="2000" b="1" dirty="0" err="1">
                <a:solidFill>
                  <a:schemeClr val="accent1">
                    <a:lumMod val="75000"/>
                  </a:schemeClr>
                </a:solidFill>
              </a:rPr>
              <a:t>Hooydonk</a:t>
            </a:r>
            <a:r>
              <a:rPr lang="en-US" sz="2000" b="1" dirty="0">
                <a:solidFill>
                  <a:schemeClr val="accent1">
                    <a:lumMod val="75000"/>
                  </a:schemeClr>
                </a:solidFill>
              </a:rPr>
              <a:t> </a:t>
            </a: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110161" cy="439123"/>
            <a:chOff x="71999" y="6334443"/>
            <a:chExt cx="511016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1016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533400" y="1602939"/>
            <a:ext cx="8353425" cy="2308324"/>
          </a:xfrm>
          <a:prstGeom prst="rect">
            <a:avLst/>
          </a:prstGeom>
        </p:spPr>
        <p:txBody>
          <a:bodyPr wrap="square">
            <a:spAutoFit/>
          </a:bodyPr>
          <a:lstStyle/>
          <a:p>
            <a:r>
              <a:rPr lang="en-GB" sz="2400" b="1" dirty="0">
                <a:solidFill>
                  <a:schemeClr val="accent1">
                    <a:lumMod val="75000"/>
                  </a:schemeClr>
                </a:solidFill>
              </a:rPr>
              <a:t>When referring to the normative regulation in the QA / QC plan, it is necessary to state the general normative acts under which the measurements are carried out and to note that specific norms are mentioned in the lower quality assurance documents. The most important general normative acts relevant to quality assurance in the area of air quality are:</a:t>
            </a:r>
            <a:endParaRPr lang="hr-HR" sz="2400" b="1" dirty="0">
              <a:solidFill>
                <a:schemeClr val="accent1">
                  <a:lumMod val="75000"/>
                </a:schemeClr>
              </a:solidFill>
            </a:endParaRPr>
          </a:p>
        </p:txBody>
      </p:sp>
      <p:sp>
        <p:nvSpPr>
          <p:cNvPr id="10" name="TextBox 9"/>
          <p:cNvSpPr txBox="1"/>
          <p:nvPr/>
        </p:nvSpPr>
        <p:spPr>
          <a:xfrm>
            <a:off x="247650" y="4133850"/>
            <a:ext cx="8896349" cy="1938992"/>
          </a:xfrm>
          <a:prstGeom prst="rect">
            <a:avLst/>
          </a:prstGeom>
          <a:noFill/>
        </p:spPr>
        <p:txBody>
          <a:bodyPr wrap="square" rtlCol="0">
            <a:spAutoFit/>
          </a:bodyPr>
          <a:lstStyle/>
          <a:p>
            <a:r>
              <a:rPr lang="hr-HR" sz="2000" b="1" dirty="0" smtClean="0">
                <a:solidFill>
                  <a:schemeClr val="accent1">
                    <a:lumMod val="75000"/>
                  </a:schemeClr>
                </a:solidFill>
              </a:rPr>
              <a:t>• </a:t>
            </a:r>
            <a:r>
              <a:rPr lang="en-GB" sz="2000" b="1" dirty="0">
                <a:solidFill>
                  <a:schemeClr val="accent1">
                    <a:lumMod val="75000"/>
                  </a:schemeClr>
                </a:solidFill>
              </a:rPr>
              <a:t>HRN EN ISO / IEC 17025 - General requirements for the qualification of </a:t>
            </a:r>
            <a:r>
              <a:rPr lang="en-GB" sz="2000" b="1" dirty="0" smtClean="0">
                <a:solidFill>
                  <a:schemeClr val="accent1">
                    <a:lumMod val="75000"/>
                  </a:schemeClr>
                </a:solidFill>
              </a:rPr>
              <a:t>testing </a:t>
            </a:r>
            <a:r>
              <a:rPr lang="en-GB" sz="2000" b="1" dirty="0">
                <a:solidFill>
                  <a:schemeClr val="accent1">
                    <a:lumMod val="75000"/>
                  </a:schemeClr>
                </a:solidFill>
              </a:rPr>
              <a:t>and calibration </a:t>
            </a:r>
            <a:r>
              <a:rPr lang="en-GB" sz="2000" b="1" dirty="0" smtClean="0">
                <a:solidFill>
                  <a:schemeClr val="accent1">
                    <a:lumMod val="75000"/>
                  </a:schemeClr>
                </a:solidFill>
              </a:rPr>
              <a:t>laboratories</a:t>
            </a:r>
            <a:endParaRPr lang="hr-HR" sz="2000" b="1" dirty="0" smtClean="0">
              <a:solidFill>
                <a:schemeClr val="accent1">
                  <a:lumMod val="75000"/>
                </a:schemeClr>
              </a:solidFill>
            </a:endParaRPr>
          </a:p>
          <a:p>
            <a:r>
              <a:rPr lang="en-US" sz="2000" b="1" dirty="0" smtClean="0">
                <a:solidFill>
                  <a:schemeClr val="accent1">
                    <a:lumMod val="75000"/>
                  </a:schemeClr>
                </a:solidFill>
              </a:rPr>
              <a:t>• ENV 13005, Guide to the expression of uncertainty in</a:t>
            </a:r>
          </a:p>
          <a:p>
            <a:r>
              <a:rPr lang="hr-HR" sz="2000" b="1" dirty="0" smtClean="0">
                <a:solidFill>
                  <a:schemeClr val="accent1">
                    <a:lumMod val="75000"/>
                  </a:schemeClr>
                </a:solidFill>
              </a:rPr>
              <a:t>• </a:t>
            </a:r>
            <a:r>
              <a:rPr lang="hr-HR" sz="2000" b="1" dirty="0" err="1" smtClean="0">
                <a:solidFill>
                  <a:schemeClr val="accent1">
                    <a:lumMod val="75000"/>
                  </a:schemeClr>
                </a:solidFill>
              </a:rPr>
              <a:t>measurement</a:t>
            </a:r>
            <a:endParaRPr lang="hr-HR" sz="2000" b="1" dirty="0" smtClean="0">
              <a:solidFill>
                <a:schemeClr val="accent1">
                  <a:lumMod val="75000"/>
                </a:schemeClr>
              </a:solidFill>
            </a:endParaRPr>
          </a:p>
          <a:p>
            <a:r>
              <a:rPr lang="en-US" sz="2000" b="1" dirty="0" smtClean="0">
                <a:solidFill>
                  <a:schemeClr val="accent1">
                    <a:lumMod val="75000"/>
                  </a:schemeClr>
                </a:solidFill>
              </a:rPr>
              <a:t>• EN ISO 14956:2002 Air quality. Evaluation of the suitability of a measurement</a:t>
            </a:r>
          </a:p>
          <a:p>
            <a:r>
              <a:rPr lang="en-US" sz="2000" b="1" dirty="0" smtClean="0">
                <a:solidFill>
                  <a:schemeClr val="accent1">
                    <a:lumMod val="75000"/>
                  </a:schemeClr>
                </a:solidFill>
              </a:rPr>
              <a:t>procedure by comparison with a required measurement uncertainty.</a:t>
            </a:r>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183313" cy="439123"/>
            <a:chOff x="71999" y="6334443"/>
            <a:chExt cx="518331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833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38125" y="1552575"/>
            <a:ext cx="8696325" cy="4524315"/>
          </a:xfrm>
          <a:prstGeom prst="rect">
            <a:avLst/>
          </a:prstGeom>
          <a:noFill/>
        </p:spPr>
        <p:txBody>
          <a:bodyPr wrap="square" rtlCol="0">
            <a:spAutoFit/>
          </a:bodyPr>
          <a:lstStyle/>
          <a:p>
            <a:r>
              <a:rPr lang="hr-HR" sz="2400" b="1" dirty="0" smtClean="0">
                <a:solidFill>
                  <a:schemeClr val="accent6">
                    <a:lumMod val="75000"/>
                  </a:schemeClr>
                </a:solidFill>
              </a:rPr>
              <a:t>3. TARGETED DATA QUALITY</a:t>
            </a:r>
          </a:p>
          <a:p>
            <a:r>
              <a:rPr lang="en-GB" sz="2400" b="1" dirty="0">
                <a:solidFill>
                  <a:schemeClr val="accent1">
                    <a:lumMod val="75000"/>
                  </a:schemeClr>
                </a:solidFill>
              </a:rPr>
              <a:t>It is necessary to </a:t>
            </a:r>
            <a:r>
              <a:rPr lang="en-GB" sz="2400" b="1" dirty="0" smtClean="0">
                <a:solidFill>
                  <a:schemeClr val="accent1">
                    <a:lumMod val="75000"/>
                  </a:schemeClr>
                </a:solidFill>
              </a:rPr>
              <a:t>mention </a:t>
            </a:r>
            <a:r>
              <a:rPr lang="en-GB" sz="2400" b="1" dirty="0">
                <a:solidFill>
                  <a:schemeClr val="accent1">
                    <a:lumMod val="75000"/>
                  </a:schemeClr>
                </a:solidFill>
              </a:rPr>
              <a:t>the target quality data set for the pollutant and the types of measurement / </a:t>
            </a:r>
            <a:r>
              <a:rPr lang="en-GB" sz="2400" b="1" dirty="0" err="1">
                <a:solidFill>
                  <a:schemeClr val="accent1">
                    <a:lumMod val="75000"/>
                  </a:schemeClr>
                </a:solidFill>
              </a:rPr>
              <a:t>modeling</a:t>
            </a:r>
            <a:r>
              <a:rPr lang="en-GB" sz="2400" b="1" dirty="0">
                <a:solidFill>
                  <a:schemeClr val="accent1">
                    <a:lumMod val="75000"/>
                  </a:schemeClr>
                </a:solidFill>
              </a:rPr>
              <a:t> that are implemented in the network</a:t>
            </a:r>
            <a:r>
              <a:rPr lang="en-GB" sz="2400" b="1" dirty="0" smtClean="0">
                <a:solidFill>
                  <a:schemeClr val="accent1">
                    <a:lumMod val="75000"/>
                  </a:schemeClr>
                </a:solidFill>
              </a:rPr>
              <a:t>.</a:t>
            </a:r>
          </a:p>
          <a:p>
            <a:r>
              <a:rPr lang="hr-HR" sz="2400" b="1" dirty="0" smtClean="0">
                <a:solidFill>
                  <a:schemeClr val="accent6">
                    <a:lumMod val="75000"/>
                  </a:schemeClr>
                </a:solidFill>
              </a:rPr>
              <a:t>4. NETWORK DESIGN</a:t>
            </a:r>
          </a:p>
          <a:p>
            <a:r>
              <a:rPr lang="en-GB" sz="2400" b="1" dirty="0" smtClean="0">
                <a:solidFill>
                  <a:schemeClr val="accent1">
                    <a:lumMod val="75000"/>
                  </a:schemeClr>
                </a:solidFill>
              </a:rPr>
              <a:t>In this chapter it is necessary to specify in detail how the network is designed.  When writing this chapter that refers to points 4.1 to 4.3 QA/QC plan should respect the provisions of the regulations on the exchange of information about the data from the network for permanent monitoring of air quality (OFFICIAL GAZETTE 135/06) which defines the so-called metadata about the network, and each individual station.</a:t>
            </a:r>
            <a:endParaRPr lang="hr-HR" sz="2400" b="1" dirty="0">
              <a:solidFill>
                <a:srgbClr val="FF0000"/>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905689" cy="439123"/>
            <a:chOff x="71999" y="6334443"/>
            <a:chExt cx="590568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90568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57200" y="1600200"/>
            <a:ext cx="8543925" cy="3785652"/>
          </a:xfrm>
          <a:prstGeom prst="rect">
            <a:avLst/>
          </a:prstGeom>
          <a:noFill/>
        </p:spPr>
        <p:txBody>
          <a:bodyPr wrap="square" rtlCol="0">
            <a:spAutoFit/>
          </a:bodyPr>
          <a:lstStyle/>
          <a:p>
            <a:r>
              <a:rPr lang="hr-HR" sz="2400" b="1" dirty="0" smtClean="0">
                <a:solidFill>
                  <a:schemeClr val="accent6">
                    <a:lumMod val="75000"/>
                  </a:schemeClr>
                </a:solidFill>
              </a:rPr>
              <a:t>5. </a:t>
            </a:r>
            <a:r>
              <a:rPr lang="en-GB" sz="2400" b="1" cap="all" dirty="0">
                <a:solidFill>
                  <a:schemeClr val="accent6">
                    <a:lumMod val="75000"/>
                  </a:schemeClr>
                </a:solidFill>
              </a:rPr>
              <a:t>Quality insurance control</a:t>
            </a:r>
            <a:endParaRPr lang="hr-HR" sz="2400" b="1" cap="all" dirty="0" smtClean="0">
              <a:solidFill>
                <a:schemeClr val="accent6">
                  <a:lumMod val="75000"/>
                </a:schemeClr>
              </a:solidFill>
            </a:endParaRPr>
          </a:p>
          <a:p>
            <a:r>
              <a:rPr lang="en-GB" sz="2400" b="1" dirty="0">
                <a:solidFill>
                  <a:schemeClr val="accent1">
                    <a:lumMod val="75000"/>
                  </a:schemeClr>
                </a:solidFill>
              </a:rPr>
              <a:t>The primary goal of QA / QC procedures is to ensure targeted data quality and provide documentation that will document it. The quality system shall be written in accordance with the provisions of the EN ISO / IEC 17025</a:t>
            </a:r>
            <a:r>
              <a:rPr lang="en-GB" sz="2400" b="1" dirty="0" smtClean="0">
                <a:solidFill>
                  <a:schemeClr val="accent1">
                    <a:lumMod val="75000"/>
                  </a:schemeClr>
                </a:solidFill>
              </a:rPr>
              <a:t> – General requirements for the competence of testing and calibration laboratories and certain prescribed </a:t>
            </a:r>
            <a:r>
              <a:rPr lang="en-GB" sz="2400" b="1" dirty="0">
                <a:solidFill>
                  <a:schemeClr val="accent1">
                    <a:lumMod val="75000"/>
                  </a:schemeClr>
                </a:solidFill>
              </a:rPr>
              <a:t>measurement </a:t>
            </a:r>
            <a:r>
              <a:rPr lang="en-GB" sz="2400" b="1" dirty="0" smtClean="0">
                <a:solidFill>
                  <a:schemeClr val="accent1">
                    <a:lumMod val="75000"/>
                  </a:schemeClr>
                </a:solidFill>
              </a:rPr>
              <a:t>methods standards</a:t>
            </a:r>
            <a:r>
              <a:rPr lang="en-GB" sz="2400" b="1" dirty="0">
                <a:solidFill>
                  <a:schemeClr val="accent1">
                    <a:lumMod val="75000"/>
                  </a:schemeClr>
                </a:solidFill>
              </a:rPr>
              <a:t>. </a:t>
            </a:r>
            <a:r>
              <a:rPr lang="en-GB" sz="2400" b="1" dirty="0" smtClean="0">
                <a:solidFill>
                  <a:schemeClr val="accent1">
                    <a:lumMod val="75000"/>
                  </a:schemeClr>
                </a:solidFill>
              </a:rPr>
              <a:t>Although each network has its own specifics, insurance and quality control for automatic measurements typically consists of the below described procedures.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375337" cy="439123"/>
            <a:chOff x="71999" y="6334443"/>
            <a:chExt cx="537533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7533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38150" y="1743075"/>
            <a:ext cx="8296275" cy="3416320"/>
          </a:xfrm>
          <a:prstGeom prst="rect">
            <a:avLst/>
          </a:prstGeom>
          <a:noFill/>
        </p:spPr>
        <p:txBody>
          <a:bodyPr wrap="square" rtlCol="0">
            <a:spAutoFit/>
          </a:bodyPr>
          <a:lstStyle/>
          <a:p>
            <a:r>
              <a:rPr lang="hr-HR" sz="2400" b="1" dirty="0" smtClean="0">
                <a:solidFill>
                  <a:schemeClr val="accent6">
                    <a:lumMod val="75000"/>
                  </a:schemeClr>
                </a:solidFill>
              </a:rPr>
              <a:t>Preventive </a:t>
            </a:r>
            <a:r>
              <a:rPr lang="hr-HR" sz="2400" b="1" dirty="0" err="1" smtClean="0">
                <a:solidFill>
                  <a:schemeClr val="accent6">
                    <a:lumMod val="75000"/>
                  </a:schemeClr>
                </a:solidFill>
              </a:rPr>
              <a:t>maintenance</a:t>
            </a:r>
            <a:r>
              <a:rPr lang="hr-HR" sz="2400" b="1" dirty="0" smtClean="0">
                <a:solidFill>
                  <a:schemeClr val="accent6">
                    <a:lumMod val="75000"/>
                  </a:schemeClr>
                </a:solidFill>
              </a:rPr>
              <a:t> </a:t>
            </a:r>
            <a:r>
              <a:rPr lang="hr-HR" sz="2400" b="1" dirty="0" err="1" smtClean="0">
                <a:solidFill>
                  <a:schemeClr val="accent6">
                    <a:lumMod val="75000"/>
                  </a:schemeClr>
                </a:solidFill>
              </a:rPr>
              <a:t>procedures</a:t>
            </a:r>
            <a:endParaRPr lang="hr-HR" sz="2400" b="1" dirty="0" smtClean="0">
              <a:solidFill>
                <a:schemeClr val="accent6">
                  <a:lumMod val="75000"/>
                </a:schemeClr>
              </a:solidFill>
            </a:endParaRPr>
          </a:p>
          <a:p>
            <a:r>
              <a:rPr lang="en-GB" sz="2400" b="1" dirty="0">
                <a:solidFill>
                  <a:schemeClr val="accent1">
                    <a:lumMod val="75000"/>
                  </a:schemeClr>
                </a:solidFill>
              </a:rPr>
              <a:t>Preventive maintenance of instruments is based on measurement methods, equipment manufacturer recommendations and experience</a:t>
            </a:r>
            <a:r>
              <a:rPr lang="en-GB" sz="2400" b="1" dirty="0" smtClean="0">
                <a:solidFill>
                  <a:schemeClr val="accent1">
                    <a:lumMod val="75000"/>
                  </a:schemeClr>
                </a:solidFill>
              </a:rPr>
              <a:t>. Typically consists of:</a:t>
            </a:r>
            <a:endParaRPr lang="hr-HR" sz="2400" b="1" dirty="0" smtClean="0">
              <a:solidFill>
                <a:schemeClr val="accent1">
                  <a:lumMod val="75000"/>
                </a:schemeClr>
              </a:solidFill>
            </a:endParaRPr>
          </a:p>
          <a:p>
            <a:r>
              <a:rPr lang="it-IT" sz="2400" b="1" dirty="0" smtClean="0">
                <a:solidFill>
                  <a:schemeClr val="accent1">
                    <a:lumMod val="75000"/>
                  </a:schemeClr>
                </a:solidFill>
              </a:rPr>
              <a:t>• </a:t>
            </a:r>
            <a:r>
              <a:rPr lang="en-GB" sz="2400" b="1" dirty="0">
                <a:solidFill>
                  <a:schemeClr val="accent1">
                    <a:lumMod val="75000"/>
                  </a:schemeClr>
                </a:solidFill>
              </a:rPr>
              <a:t>r</a:t>
            </a:r>
            <a:r>
              <a:rPr lang="en-GB" sz="2400" b="1" dirty="0" smtClean="0">
                <a:solidFill>
                  <a:schemeClr val="accent1">
                    <a:lumMod val="75000"/>
                  </a:schemeClr>
                </a:solidFill>
              </a:rPr>
              <a:t>egular </a:t>
            </a:r>
            <a:r>
              <a:rPr lang="en-GB" sz="2400" b="1" dirty="0">
                <a:solidFill>
                  <a:schemeClr val="accent1">
                    <a:lumMod val="75000"/>
                  </a:schemeClr>
                </a:solidFill>
              </a:rPr>
              <a:t>status verification of the instrument's technical </a:t>
            </a:r>
            <a:r>
              <a:rPr lang="en-GB" sz="2400" b="1" dirty="0" smtClean="0">
                <a:solidFill>
                  <a:schemeClr val="accent1">
                    <a:lumMod val="75000"/>
                  </a:schemeClr>
                </a:solidFill>
              </a:rPr>
              <a:t>validity</a:t>
            </a:r>
            <a:endParaRPr lang="hr-HR" sz="2400" b="1" dirty="0" smtClean="0">
              <a:solidFill>
                <a:schemeClr val="accent1">
                  <a:lumMod val="75000"/>
                </a:schemeClr>
              </a:solidFill>
            </a:endParaRPr>
          </a:p>
          <a:p>
            <a:r>
              <a:rPr lang="hr-HR" sz="2400" b="1" dirty="0">
                <a:solidFill>
                  <a:schemeClr val="accent1">
                    <a:lumMod val="75000"/>
                  </a:schemeClr>
                </a:solidFill>
              </a:rPr>
              <a:t>• </a:t>
            </a:r>
            <a:r>
              <a:rPr lang="hr-HR" sz="2400" b="1" dirty="0" err="1">
                <a:solidFill>
                  <a:schemeClr val="accent1">
                    <a:lumMod val="75000"/>
                  </a:schemeClr>
                </a:solidFill>
              </a:rPr>
              <a:t>regular</a:t>
            </a:r>
            <a:r>
              <a:rPr lang="hr-HR" sz="2400" b="1" dirty="0">
                <a:solidFill>
                  <a:schemeClr val="accent1">
                    <a:lumMod val="75000"/>
                  </a:schemeClr>
                </a:solidFill>
              </a:rPr>
              <a:t> </a:t>
            </a:r>
            <a:r>
              <a:rPr lang="hr-HR" sz="2400" b="1" dirty="0" err="1" smtClean="0">
                <a:solidFill>
                  <a:schemeClr val="accent1">
                    <a:lumMod val="75000"/>
                  </a:schemeClr>
                </a:solidFill>
              </a:rPr>
              <a:t>servic</a:t>
            </a:r>
            <a:r>
              <a:rPr lang="en-GB" sz="2400" b="1" dirty="0" smtClean="0">
                <a:solidFill>
                  <a:schemeClr val="accent1">
                    <a:lumMod val="75000"/>
                  </a:schemeClr>
                </a:solidFill>
              </a:rPr>
              <a:t>e</a:t>
            </a:r>
            <a:r>
              <a:rPr lang="hr-HR" sz="2400" b="1" dirty="0" smtClean="0">
                <a:solidFill>
                  <a:schemeClr val="accent1">
                    <a:lumMod val="75000"/>
                  </a:schemeClr>
                </a:solidFill>
              </a:rPr>
              <a:t> </a:t>
            </a:r>
            <a:r>
              <a:rPr lang="en-GB" sz="2400" b="1" dirty="0" smtClean="0">
                <a:solidFill>
                  <a:schemeClr val="accent1">
                    <a:lumMod val="75000"/>
                  </a:schemeClr>
                </a:solidFill>
              </a:rPr>
              <a:t>and checking of the station</a:t>
            </a:r>
          </a:p>
          <a:p>
            <a:r>
              <a:rPr lang="hr-HR" sz="2400" b="1" dirty="0" smtClean="0">
                <a:solidFill>
                  <a:schemeClr val="accent1">
                    <a:lumMod val="75000"/>
                  </a:schemeClr>
                </a:solidFill>
              </a:rPr>
              <a:t>• </a:t>
            </a:r>
            <a:r>
              <a:rPr lang="en-GB" sz="2400" b="1" dirty="0" smtClean="0">
                <a:solidFill>
                  <a:schemeClr val="accent1">
                    <a:lumMod val="75000"/>
                  </a:schemeClr>
                </a:solidFill>
              </a:rPr>
              <a:t>regular maintenance of the system for sampling</a:t>
            </a:r>
            <a:endParaRPr lang="hr-HR" sz="2400" b="1" dirty="0" smtClean="0">
              <a:solidFill>
                <a:schemeClr val="accent1">
                  <a:lumMod val="75000"/>
                </a:schemeClr>
              </a:solidFill>
            </a:endParaRPr>
          </a:p>
          <a:p>
            <a:r>
              <a:rPr lang="hr-HR" sz="2400" b="1" dirty="0" smtClean="0">
                <a:solidFill>
                  <a:schemeClr val="accent1">
                    <a:lumMod val="75000"/>
                  </a:schemeClr>
                </a:solidFill>
              </a:rPr>
              <a:t>• </a:t>
            </a:r>
            <a:r>
              <a:rPr lang="hr-HR" sz="2400" b="1" dirty="0" err="1" smtClean="0">
                <a:solidFill>
                  <a:schemeClr val="accent1">
                    <a:lumMod val="75000"/>
                  </a:schemeClr>
                </a:solidFill>
              </a:rPr>
              <a:t>the</a:t>
            </a:r>
            <a:r>
              <a:rPr lang="hr-HR" sz="2400" b="1" dirty="0" smtClean="0">
                <a:solidFill>
                  <a:schemeClr val="accent1">
                    <a:lumMod val="75000"/>
                  </a:schemeClr>
                </a:solidFill>
              </a:rPr>
              <a:t> </a:t>
            </a:r>
            <a:r>
              <a:rPr lang="hr-HR" sz="2400" b="1" dirty="0" err="1" smtClean="0">
                <a:solidFill>
                  <a:schemeClr val="accent1">
                    <a:lumMod val="75000"/>
                  </a:schemeClr>
                </a:solidFill>
              </a:rPr>
              <a:t>regular</a:t>
            </a:r>
            <a:r>
              <a:rPr lang="hr-HR" sz="2400" b="1" dirty="0" smtClean="0">
                <a:solidFill>
                  <a:schemeClr val="accent1">
                    <a:lumMod val="75000"/>
                  </a:schemeClr>
                </a:solidFill>
              </a:rPr>
              <a:t> </a:t>
            </a:r>
            <a:r>
              <a:rPr lang="hr-HR" sz="2400" b="1" dirty="0" err="1" smtClean="0">
                <a:solidFill>
                  <a:schemeClr val="accent1">
                    <a:lumMod val="75000"/>
                  </a:schemeClr>
                </a:solidFill>
              </a:rPr>
              <a:t>annual</a:t>
            </a:r>
            <a:r>
              <a:rPr lang="hr-HR" sz="2400" b="1" dirty="0" smtClean="0">
                <a:solidFill>
                  <a:schemeClr val="accent1">
                    <a:lumMod val="75000"/>
                  </a:schemeClr>
                </a:solidFill>
              </a:rPr>
              <a:t> </a:t>
            </a:r>
            <a:r>
              <a:rPr lang="hr-HR" sz="2400" b="1" dirty="0" err="1" smtClean="0">
                <a:solidFill>
                  <a:schemeClr val="accent1">
                    <a:lumMod val="75000"/>
                  </a:schemeClr>
                </a:solidFill>
              </a:rPr>
              <a:t>services</a:t>
            </a:r>
            <a:r>
              <a:rPr lang="hr-HR" sz="2400" b="1" dirty="0" smtClean="0">
                <a:solidFill>
                  <a:schemeClr val="accent1">
                    <a:lumMod val="75000"/>
                  </a:schemeClr>
                </a:solidFill>
              </a:rPr>
              <a: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110161" cy="439123"/>
            <a:chOff x="71999" y="6334443"/>
            <a:chExt cx="511016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1016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47650" y="1800225"/>
            <a:ext cx="8753475" cy="3416320"/>
          </a:xfrm>
          <a:prstGeom prst="rect">
            <a:avLst/>
          </a:prstGeom>
          <a:noFill/>
        </p:spPr>
        <p:txBody>
          <a:bodyPr wrap="square" rtlCol="0">
            <a:spAutoFit/>
          </a:bodyPr>
          <a:lstStyle/>
          <a:p>
            <a:r>
              <a:rPr lang="en-GB" sz="2400" b="1" dirty="0">
                <a:solidFill>
                  <a:schemeClr val="accent6">
                    <a:lumMod val="75000"/>
                  </a:schemeClr>
                </a:solidFill>
              </a:rPr>
              <a:t>Quality control procedures at the </a:t>
            </a:r>
            <a:r>
              <a:rPr lang="en-GB" sz="2400" b="1" dirty="0" smtClean="0">
                <a:solidFill>
                  <a:schemeClr val="accent6">
                    <a:lumMod val="75000"/>
                  </a:schemeClr>
                </a:solidFill>
              </a:rPr>
              <a:t>stations</a:t>
            </a:r>
            <a:endParaRPr lang="hr-HR" sz="2400" b="1" dirty="0" smtClean="0">
              <a:solidFill>
                <a:schemeClr val="accent6">
                  <a:lumMod val="75000"/>
                </a:schemeClr>
              </a:solidFill>
            </a:endParaRPr>
          </a:p>
          <a:p>
            <a:r>
              <a:rPr lang="en-GB" sz="2400" b="1" dirty="0" smtClean="0">
                <a:solidFill>
                  <a:schemeClr val="accent1">
                    <a:lumMod val="75000"/>
                  </a:schemeClr>
                </a:solidFill>
              </a:rPr>
              <a:t>Quality control procedures on the station should be designed on the basis of the norms of the measurement methods, the recommendations of the manufacturer of the equipment and the experience. These procedures are used primarily to control the daily work of the instruments, or the total of the measuring system. </a:t>
            </a:r>
            <a:r>
              <a:rPr lang="en-GB" sz="2400" b="1" dirty="0">
                <a:solidFill>
                  <a:schemeClr val="accent1">
                    <a:lumMod val="75000"/>
                  </a:schemeClr>
                </a:solidFill>
              </a:rPr>
              <a:t>This gives regular insight into the functionality of the instruments and enables a timely reaction to irregularities in the work of instruments that could otherwise remain unnoticed for a long time.</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210745" cy="439123"/>
            <a:chOff x="71999" y="6334443"/>
            <a:chExt cx="521074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1074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304800" y="1794213"/>
            <a:ext cx="8592312" cy="3416320"/>
          </a:xfrm>
          <a:prstGeom prst="rect">
            <a:avLst/>
          </a:prstGeom>
        </p:spPr>
        <p:txBody>
          <a:bodyPr wrap="square">
            <a:spAutoFit/>
          </a:bodyPr>
          <a:lstStyle/>
          <a:p>
            <a:endParaRPr lang="hr-HR" sz="2400" b="1" dirty="0" smtClean="0">
              <a:solidFill>
                <a:schemeClr val="accent1">
                  <a:lumMod val="75000"/>
                </a:schemeClr>
              </a:solidFill>
            </a:endParaRPr>
          </a:p>
          <a:p>
            <a:r>
              <a:rPr lang="en-GB" sz="2400" b="1" dirty="0" smtClean="0">
                <a:solidFill>
                  <a:schemeClr val="accent1">
                    <a:lumMod val="75000"/>
                  </a:schemeClr>
                </a:solidFill>
              </a:rPr>
              <a:t>Quality control procedures at the stations usually consist of:</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hr-HR" sz="2400" b="1" dirty="0" smtClean="0">
                <a:solidFill>
                  <a:schemeClr val="accent1">
                    <a:lumMod val="75000"/>
                  </a:schemeClr>
                </a:solidFill>
              </a:rPr>
              <a:t>• </a:t>
            </a:r>
            <a:r>
              <a:rPr lang="hr-HR" sz="2400" b="1" dirty="0" err="1" smtClean="0">
                <a:solidFill>
                  <a:schemeClr val="accent1">
                    <a:lumMod val="75000"/>
                  </a:schemeClr>
                </a:solidFill>
              </a:rPr>
              <a:t>checking</a:t>
            </a:r>
            <a:r>
              <a:rPr lang="hr-HR" sz="2400" b="1" dirty="0" smtClean="0">
                <a:solidFill>
                  <a:schemeClr val="accent1">
                    <a:lumMod val="75000"/>
                  </a:schemeClr>
                </a:solidFill>
              </a:rPr>
              <a:t> </a:t>
            </a:r>
            <a:r>
              <a:rPr lang="hr-HR" sz="2400" b="1" dirty="0" err="1" smtClean="0">
                <a:solidFill>
                  <a:schemeClr val="accent1">
                    <a:lumMod val="75000"/>
                  </a:schemeClr>
                </a:solidFill>
              </a:rPr>
              <a:t>the</a:t>
            </a:r>
            <a:r>
              <a:rPr lang="hr-HR" sz="2400" b="1" dirty="0" smtClean="0">
                <a:solidFill>
                  <a:schemeClr val="accent1">
                    <a:lumMod val="75000"/>
                  </a:schemeClr>
                </a:solidFill>
              </a:rPr>
              <a:t> </a:t>
            </a:r>
            <a:r>
              <a:rPr lang="hr-HR" sz="2400" b="1" dirty="0" err="1" smtClean="0">
                <a:solidFill>
                  <a:schemeClr val="accent1">
                    <a:lumMod val="75000"/>
                  </a:schemeClr>
                </a:solidFill>
              </a:rPr>
              <a:t>response</a:t>
            </a:r>
            <a:r>
              <a:rPr lang="hr-HR" sz="2400" b="1" dirty="0" smtClean="0">
                <a:solidFill>
                  <a:schemeClr val="accent1">
                    <a:lumMod val="75000"/>
                  </a:schemeClr>
                </a:solidFill>
              </a:rPr>
              <a:t> </a:t>
            </a:r>
            <a:r>
              <a:rPr lang="en-GB" sz="2400" b="1" dirty="0" err="1" smtClean="0">
                <a:solidFill>
                  <a:schemeClr val="accent1">
                    <a:lumMod val="75000"/>
                  </a:schemeClr>
                </a:solidFill>
              </a:rPr>
              <a:t>og</a:t>
            </a:r>
            <a:r>
              <a:rPr lang="en-GB" sz="2400" b="1" dirty="0" smtClean="0">
                <a:solidFill>
                  <a:schemeClr val="accent1">
                    <a:lumMod val="75000"/>
                  </a:schemeClr>
                </a:solidFill>
              </a:rPr>
              <a:t> the zero </a:t>
            </a:r>
            <a:r>
              <a:rPr lang="hr-HR" sz="2400" b="1" dirty="0" smtClean="0">
                <a:solidFill>
                  <a:schemeClr val="accent1">
                    <a:lumMod val="75000"/>
                  </a:schemeClr>
                </a:solidFill>
              </a:rPr>
              <a:t>gas "ZERO CHECK</a:t>
            </a:r>
            <a:r>
              <a:rPr lang="en-GB" sz="2400" b="1" dirty="0" smtClean="0">
                <a:solidFill>
                  <a:schemeClr val="accent1">
                    <a:lumMod val="75000"/>
                  </a:schemeClr>
                </a:solidFill>
              </a:rPr>
              <a:t>ING</a:t>
            </a:r>
            <a:r>
              <a:rPr lang="hr-HR" sz="2400" b="1" dirty="0" smtClean="0">
                <a:solidFill>
                  <a:schemeClr val="accent1">
                    <a:lumMod val="75000"/>
                  </a:schemeClr>
                </a:solidFill>
              </a:rPr>
              <a:t>„</a:t>
            </a:r>
          </a:p>
          <a:p>
            <a:r>
              <a:rPr lang="pl-PL" sz="2400" b="1" dirty="0" smtClean="0">
                <a:solidFill>
                  <a:schemeClr val="accent1">
                    <a:lumMod val="75000"/>
                  </a:schemeClr>
                </a:solidFill>
              </a:rPr>
              <a:t>• </a:t>
            </a:r>
            <a:r>
              <a:rPr lang="en-GB" sz="2400" b="1" dirty="0">
                <a:solidFill>
                  <a:schemeClr val="accent1">
                    <a:lumMod val="75000"/>
                  </a:schemeClr>
                </a:solidFill>
              </a:rPr>
              <a:t>checking the response of the calibration </a:t>
            </a:r>
            <a:r>
              <a:rPr lang="en-GB" sz="2400" b="1" dirty="0" smtClean="0">
                <a:solidFill>
                  <a:schemeClr val="accent1">
                    <a:lumMod val="75000"/>
                  </a:schemeClr>
                </a:solidFill>
              </a:rPr>
              <a:t>gas "</a:t>
            </a:r>
            <a:r>
              <a:rPr lang="en-GB" sz="2400" b="1" dirty="0">
                <a:solidFill>
                  <a:schemeClr val="accent1">
                    <a:lumMod val="75000"/>
                  </a:schemeClr>
                </a:solidFill>
              </a:rPr>
              <a:t>SPAN </a:t>
            </a:r>
            <a:r>
              <a:rPr lang="en-GB" sz="2400" b="1" dirty="0" smtClean="0">
                <a:solidFill>
                  <a:schemeClr val="accent1">
                    <a:lumMod val="75000"/>
                  </a:schemeClr>
                </a:solidFill>
              </a:rPr>
              <a:t>CHECKING„</a:t>
            </a:r>
            <a:endParaRPr lang="hr-HR" sz="2400" b="1" dirty="0" smtClean="0">
              <a:solidFill>
                <a:schemeClr val="accent1">
                  <a:lumMod val="75000"/>
                </a:schemeClr>
              </a:solidFill>
            </a:endParaRPr>
          </a:p>
          <a:p>
            <a:r>
              <a:rPr lang="hr-HR" sz="2400" b="1" dirty="0" smtClean="0">
                <a:solidFill>
                  <a:schemeClr val="accent1">
                    <a:lumMod val="75000"/>
                  </a:schemeClr>
                </a:solidFill>
              </a:rPr>
              <a:t>• </a:t>
            </a:r>
            <a:r>
              <a:rPr lang="hr-HR" sz="2400" b="1" dirty="0" err="1" smtClean="0">
                <a:solidFill>
                  <a:schemeClr val="accent1">
                    <a:lumMod val="75000"/>
                  </a:schemeClr>
                </a:solidFill>
              </a:rPr>
              <a:t>calibration</a:t>
            </a:r>
            <a:r>
              <a:rPr lang="hr-HR" sz="2400" b="1" dirty="0" smtClean="0">
                <a:solidFill>
                  <a:schemeClr val="accent1">
                    <a:lumMod val="75000"/>
                  </a:schemeClr>
                </a:solidFill>
              </a:rPr>
              <a:t> at </a:t>
            </a:r>
            <a:r>
              <a:rPr lang="hr-HR" sz="2400" b="1" dirty="0" err="1" smtClean="0">
                <a:solidFill>
                  <a:schemeClr val="accent1">
                    <a:lumMod val="75000"/>
                  </a:schemeClr>
                </a:solidFill>
              </a:rPr>
              <a:t>two</a:t>
            </a:r>
            <a:r>
              <a:rPr lang="hr-HR" sz="2400" b="1" dirty="0" smtClean="0">
                <a:solidFill>
                  <a:schemeClr val="accent1">
                    <a:lumMod val="75000"/>
                  </a:schemeClr>
                </a:solidFill>
              </a:rPr>
              <a:t> </a:t>
            </a:r>
            <a:r>
              <a:rPr lang="hr-HR" sz="2400" b="1" dirty="0" err="1" smtClean="0">
                <a:solidFill>
                  <a:schemeClr val="accent1">
                    <a:lumMod val="75000"/>
                  </a:schemeClr>
                </a:solidFill>
              </a:rPr>
              <a:t>points</a:t>
            </a:r>
            <a:endParaRPr lang="hr-HR" sz="2400" b="1" dirty="0" smtClean="0">
              <a:solidFill>
                <a:schemeClr val="accent1">
                  <a:lumMod val="75000"/>
                </a:schemeClr>
              </a:solidFill>
            </a:endParaRPr>
          </a:p>
          <a:p>
            <a:r>
              <a:rPr lang="hr-HR" sz="2400" b="1" dirty="0" smtClean="0">
                <a:solidFill>
                  <a:schemeClr val="accent1">
                    <a:lumMod val="75000"/>
                  </a:schemeClr>
                </a:solidFill>
              </a:rPr>
              <a:t>• </a:t>
            </a:r>
            <a:r>
              <a:rPr lang="hr-HR" sz="2400" b="1" dirty="0" err="1" smtClean="0">
                <a:solidFill>
                  <a:schemeClr val="accent1">
                    <a:lumMod val="75000"/>
                  </a:schemeClr>
                </a:solidFill>
              </a:rPr>
              <a:t>recertification</a:t>
            </a:r>
            <a:r>
              <a:rPr lang="hr-HR" sz="2400" b="1" dirty="0" smtClean="0">
                <a:solidFill>
                  <a:schemeClr val="accent1">
                    <a:lumMod val="75000"/>
                  </a:schemeClr>
                </a:solidFill>
              </a:rPr>
              <a:t> </a:t>
            </a:r>
            <a:r>
              <a:rPr lang="hr-HR" sz="2400" b="1" dirty="0" err="1" smtClean="0">
                <a:solidFill>
                  <a:schemeClr val="accent1">
                    <a:lumMod val="75000"/>
                  </a:schemeClr>
                </a:solidFill>
              </a:rPr>
              <a:t>of</a:t>
            </a:r>
            <a:r>
              <a:rPr lang="hr-HR" sz="2400" b="1" dirty="0" smtClean="0">
                <a:solidFill>
                  <a:schemeClr val="accent1">
                    <a:lumMod val="75000"/>
                  </a:schemeClr>
                </a:solidFill>
              </a:rPr>
              <a:t> </a:t>
            </a:r>
            <a:r>
              <a:rPr lang="hr-HR" sz="2400" b="1" dirty="0" err="1" smtClean="0">
                <a:solidFill>
                  <a:schemeClr val="accent1">
                    <a:lumMod val="75000"/>
                  </a:schemeClr>
                </a:solidFill>
              </a:rPr>
              <a:t>gases</a:t>
            </a:r>
            <a:endParaRPr lang="hr-HR" sz="2400" b="1" dirty="0" smtClean="0">
              <a:solidFill>
                <a:schemeClr val="accent1">
                  <a:lumMod val="75000"/>
                </a:schemeClr>
              </a:solidFill>
            </a:endParaRPr>
          </a:p>
          <a:p>
            <a:r>
              <a:rPr lang="hr-HR" sz="2400" b="1" dirty="0" smtClean="0">
                <a:solidFill>
                  <a:schemeClr val="accent1">
                    <a:lumMod val="75000"/>
                  </a:schemeClr>
                </a:solidFill>
              </a:rPr>
              <a:t>• </a:t>
            </a:r>
            <a:r>
              <a:rPr lang="en-GB" sz="2400" b="1" dirty="0" smtClean="0">
                <a:solidFill>
                  <a:schemeClr val="accent1">
                    <a:lumMod val="75000"/>
                  </a:schemeClr>
                </a:solidFill>
              </a:rPr>
              <a:t>testing of the sampling line</a:t>
            </a:r>
            <a:endParaRPr lang="hr-HR" sz="2400" b="1" dirty="0" smtClean="0">
              <a:solidFill>
                <a:schemeClr val="accent1">
                  <a:lumMod val="75000"/>
                </a:schemeClr>
              </a:solidFill>
            </a:endParaRPr>
          </a:p>
          <a:p>
            <a:r>
              <a:rPr lang="hr-HR" sz="2400" b="1" dirty="0">
                <a:solidFill>
                  <a:schemeClr val="accent1">
                    <a:lumMod val="75000"/>
                  </a:schemeClr>
                </a:solidFill>
              </a:rPr>
              <a:t>• </a:t>
            </a:r>
            <a:r>
              <a:rPr lang="hr-HR" sz="2400" b="1" dirty="0" smtClean="0">
                <a:solidFill>
                  <a:schemeClr val="accent1">
                    <a:lumMod val="75000"/>
                  </a:schemeClr>
                </a:solidFill>
              </a:rPr>
              <a:t>test</a:t>
            </a:r>
            <a:r>
              <a:rPr lang="en-GB" sz="2400" b="1" dirty="0" err="1" smtClean="0">
                <a:solidFill>
                  <a:schemeClr val="accent1">
                    <a:lumMod val="75000"/>
                  </a:schemeClr>
                </a:solidFill>
              </a:rPr>
              <a:t>ing</a:t>
            </a:r>
            <a:r>
              <a:rPr lang="en-GB" sz="2400" b="1" dirty="0" smtClean="0">
                <a:solidFill>
                  <a:schemeClr val="accent1">
                    <a:lumMod val="75000"/>
                  </a:schemeClr>
                </a:solidFill>
              </a:rPr>
              <a:t> of the </a:t>
            </a:r>
            <a:r>
              <a:rPr lang="hr-HR" sz="2400" b="1" dirty="0" err="1" smtClean="0">
                <a:solidFill>
                  <a:schemeClr val="accent1">
                    <a:lumMod val="75000"/>
                  </a:schemeClr>
                </a:solidFill>
              </a:rPr>
              <a:t>sampler</a:t>
            </a:r>
            <a:r>
              <a:rPr lang="hr-HR" sz="2400" b="1" dirty="0" smtClean="0">
                <a:solidFill>
                  <a:schemeClr val="accent1">
                    <a:lumMod val="75000"/>
                  </a:schemeClr>
                </a:solidFill>
              </a:rPr>
              <a:t> </a:t>
            </a:r>
            <a:r>
              <a:rPr lang="hr-HR" sz="2400" b="1" dirty="0" err="1">
                <a:solidFill>
                  <a:schemeClr val="accent1">
                    <a:lumMod val="75000"/>
                  </a:schemeClr>
                </a:solidFill>
              </a:rPr>
              <a:t>manifolds</a:t>
            </a:r>
            <a:r>
              <a:rPr lang="hr-HR" sz="2400" b="1" dirty="0">
                <a:solidFill>
                  <a:schemeClr val="accent1">
                    <a:lumMod val="75000"/>
                  </a:schemeClr>
                </a:solidFill>
              </a:rPr>
              <a:t>.</a:t>
            </a: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110161" cy="439123"/>
            <a:chOff x="71999" y="6334443"/>
            <a:chExt cx="511016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1016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304800" y="1337013"/>
            <a:ext cx="8248650" cy="461665"/>
          </a:xfrm>
          <a:prstGeom prst="rect">
            <a:avLst/>
          </a:prstGeom>
        </p:spPr>
        <p:txBody>
          <a:bodyPr wrap="square">
            <a:spAutoFit/>
          </a:bodyPr>
          <a:lstStyle/>
          <a:p>
            <a:r>
              <a:rPr lang="en-GB" sz="2400" b="1" dirty="0" smtClean="0">
                <a:solidFill>
                  <a:schemeClr val="accent1">
                    <a:lumMod val="75000"/>
                  </a:schemeClr>
                </a:solidFill>
              </a:rPr>
              <a:t>Quality control procedures at the stations</a:t>
            </a:r>
            <a:endParaRPr lang="hr-HR" sz="2400" b="1" dirty="0">
              <a:solidFill>
                <a:schemeClr val="accent1">
                  <a:lumMod val="75000"/>
                </a:schemeClr>
              </a:solidFill>
            </a:endParaRPr>
          </a:p>
        </p:txBody>
      </p:sp>
      <p:pic>
        <p:nvPicPr>
          <p:cNvPr id="1028" name="Picture 4" descr="http://192.168.103.251/iskaz2/assets/grafk.php?m=z&amp;p=K9917010117101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1798678"/>
            <a:ext cx="7582159" cy="425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408124"/>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en-GB" sz="3600" b="1" dirty="0" smtClean="0">
                <a:solidFill>
                  <a:schemeClr val="tx2"/>
                </a:solidFill>
                <a:effectLst>
                  <a:glow rad="228600">
                    <a:schemeClr val="bg1">
                      <a:lumMod val="50000"/>
                      <a:alpha val="20000"/>
                    </a:schemeClr>
                  </a:glow>
                </a:effectLst>
              </a:rPr>
              <a:t>THEME 6: QA/QC (quality assurance/quality control)</a:t>
            </a:r>
            <a:endParaRPr lang="hr-HR" sz="3600" b="1" dirty="0" smtClean="0">
              <a:solidFill>
                <a:schemeClr val="tx2"/>
              </a:solidFill>
              <a:effectLst>
                <a:glow rad="228600">
                  <a:schemeClr val="bg1">
                    <a:lumMod val="50000"/>
                    <a:alpha val="20000"/>
                  </a:schemeClr>
                </a:glow>
              </a:effectLst>
            </a:endParaRPr>
          </a:p>
        </p:txBody>
      </p:sp>
      <p:grpSp>
        <p:nvGrpSpPr>
          <p:cNvPr id="12" name="Group 3"/>
          <p:cNvGrpSpPr>
            <a:grpSpLocks/>
          </p:cNvGrpSpPr>
          <p:nvPr/>
        </p:nvGrpSpPr>
        <p:grpSpPr bwMode="auto">
          <a:xfrm>
            <a:off x="1152525" y="882831"/>
            <a:ext cx="5903288" cy="664979"/>
            <a:chOff x="14858" y="6098313"/>
            <a:chExt cx="5903335" cy="637316"/>
          </a:xfrm>
        </p:grpSpPr>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4006257" cy="265476"/>
            </a:xfrm>
            <a:prstGeom prst="rect">
              <a:avLst/>
            </a:prstGeom>
          </p:spPr>
          <p:txBody>
            <a:bodyPr wrap="none">
              <a:spAutoFit/>
            </a:bodyPr>
            <a:lstStyle/>
            <a:p>
              <a:r>
                <a:rPr lang="en-GB" sz="1200" dirty="0" smtClean="0">
                  <a:solidFill>
                    <a:srgbClr val="7F7F7F"/>
                  </a:solidFill>
                  <a:latin typeface="Arial" charset="0"/>
                </a:rPr>
                <a:t>Energy Research </a:t>
              </a:r>
              <a:r>
                <a:rPr lang="en-GB" sz="1200" smtClean="0">
                  <a:solidFill>
                    <a:srgbClr val="7F7F7F"/>
                  </a:solidFill>
                  <a:latin typeface="Arial" charset="0"/>
                </a:rPr>
                <a:t>and Environmental </a:t>
              </a:r>
              <a:r>
                <a:rPr lang="en-GB" sz="1200" dirty="0" smtClean="0">
                  <a:solidFill>
                    <a:srgbClr val="7F7F7F"/>
                  </a:solidFill>
                  <a:latin typeface="Arial" charset="0"/>
                </a:rPr>
                <a:t>Protection Institute</a:t>
              </a:r>
              <a:endParaRPr lang="hr-HR" sz="1200" dirty="0">
                <a:solidFill>
                  <a:srgbClr val="7F7F7F"/>
                </a:solidFill>
                <a:latin typeface="Arial Narrow" pitchFamily="34" charset="0"/>
              </a:endParaRPr>
            </a:p>
          </p:txBody>
        </p:sp>
      </p:grpSp>
      <p:pic>
        <p:nvPicPr>
          <p:cNvPr id="15"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sv-SE" b="1" dirty="0">
                <a:solidFill>
                  <a:schemeClr val="tx1">
                    <a:lumMod val="65000"/>
                    <a:lumOff val="35000"/>
                  </a:schemeClr>
                </a:solidFill>
                <a:effectLst>
                  <a:glow>
                    <a:srgbClr val="7F7F7F">
                      <a:alpha val="20000"/>
                    </a:srgbClr>
                  </a:glow>
                </a:effectLst>
              </a:rPr>
              <a:t>Mato Papić dipl. ing. stroj.</a:t>
            </a:r>
          </a:p>
          <a:p>
            <a:pPr algn="ctr"/>
            <a:r>
              <a:rPr lang="sv-SE" b="1" dirty="0">
                <a:solidFill>
                  <a:schemeClr val="tx1">
                    <a:lumMod val="65000"/>
                    <a:lumOff val="35000"/>
                  </a:schemeClr>
                </a:solidFill>
                <a:effectLst>
                  <a:glow>
                    <a:srgbClr val="7F7F7F">
                      <a:alpha val="20000"/>
                    </a:srgbClr>
                  </a:glow>
                </a:effectLst>
              </a:rPr>
              <a:t>Bojan Abramović dipl. ing. stroj.</a:t>
            </a: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229033" cy="439123"/>
            <a:chOff x="71999" y="6334443"/>
            <a:chExt cx="522903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2903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304800" y="1337013"/>
            <a:ext cx="8248650" cy="461665"/>
          </a:xfrm>
          <a:prstGeom prst="rect">
            <a:avLst/>
          </a:prstGeom>
        </p:spPr>
        <p:txBody>
          <a:bodyPr wrap="square">
            <a:spAutoFit/>
          </a:bodyPr>
          <a:lstStyle/>
          <a:p>
            <a:r>
              <a:rPr lang="en-GB" sz="2400" b="1" dirty="0">
                <a:solidFill>
                  <a:schemeClr val="accent1">
                    <a:lumMod val="75000"/>
                  </a:schemeClr>
                </a:solidFill>
              </a:rPr>
              <a:t>Quality control procedures at the stations</a:t>
            </a:r>
            <a:endParaRPr lang="hr-HR" sz="2400" b="1" dirty="0">
              <a:solidFill>
                <a:schemeClr val="accent1">
                  <a:lumMod val="75000"/>
                </a:schemeClr>
              </a:solidFill>
            </a:endParaRPr>
          </a:p>
        </p:txBody>
      </p:sp>
      <p:pic>
        <p:nvPicPr>
          <p:cNvPr id="1026" name="Picture 2" descr="http://192.168.103.251/iskaz2/assets/grafk.php?m=s&amp;p=K9917010117101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64" y="1798678"/>
            <a:ext cx="7678531" cy="430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835705"/>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357049" cy="439123"/>
            <a:chOff x="71999" y="6334443"/>
            <a:chExt cx="535704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570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71475" y="1647825"/>
            <a:ext cx="8553450" cy="4154984"/>
          </a:xfrm>
          <a:prstGeom prst="rect">
            <a:avLst/>
          </a:prstGeom>
          <a:noFill/>
        </p:spPr>
        <p:txBody>
          <a:bodyPr wrap="square" rtlCol="0">
            <a:spAutoFit/>
          </a:bodyPr>
          <a:lstStyle/>
          <a:p>
            <a:r>
              <a:rPr lang="en-GB" sz="2400" b="1" dirty="0" smtClean="0">
                <a:solidFill>
                  <a:schemeClr val="accent6">
                    <a:lumMod val="75000"/>
                  </a:schemeClr>
                </a:solidFill>
              </a:rPr>
              <a:t>Calibration and tests in the laboratory</a:t>
            </a:r>
            <a:endParaRPr lang="hr-HR" sz="2400" b="1" dirty="0" smtClean="0">
              <a:solidFill>
                <a:schemeClr val="accent6">
                  <a:lumMod val="75000"/>
                </a:schemeClr>
              </a:solidFill>
            </a:endParaRPr>
          </a:p>
          <a:p>
            <a:r>
              <a:rPr lang="en-GB" sz="2400" b="1" dirty="0">
                <a:solidFill>
                  <a:schemeClr val="accent1">
                    <a:lumMod val="75000"/>
                  </a:schemeClr>
                </a:solidFill>
              </a:rPr>
              <a:t>After each annual service or after major servicing of the </a:t>
            </a:r>
            <a:r>
              <a:rPr lang="en-GB" sz="2400" b="1" dirty="0" smtClean="0">
                <a:solidFill>
                  <a:schemeClr val="accent1">
                    <a:lumMod val="75000"/>
                  </a:schemeClr>
                </a:solidFill>
              </a:rPr>
              <a:t>instrument </a:t>
            </a:r>
            <a:r>
              <a:rPr lang="en-GB" sz="2400" b="1" dirty="0">
                <a:solidFill>
                  <a:schemeClr val="accent1">
                    <a:lumMod val="75000"/>
                  </a:schemeClr>
                </a:solidFill>
              </a:rPr>
              <a:t>the calibration and testing of the instrument is </a:t>
            </a:r>
            <a:r>
              <a:rPr lang="en-GB" sz="2400" b="1" dirty="0" smtClean="0">
                <a:solidFill>
                  <a:schemeClr val="accent1">
                    <a:lumMod val="75000"/>
                  </a:schemeClr>
                </a:solidFill>
              </a:rPr>
              <a:t>performed </a:t>
            </a:r>
            <a:r>
              <a:rPr lang="en-GB" sz="2400" b="1" dirty="0">
                <a:solidFill>
                  <a:schemeClr val="accent1">
                    <a:lumMod val="75000"/>
                  </a:schemeClr>
                </a:solidFill>
              </a:rPr>
              <a:t>in a </a:t>
            </a:r>
            <a:r>
              <a:rPr lang="en-GB" sz="2400" b="1" dirty="0" smtClean="0">
                <a:solidFill>
                  <a:schemeClr val="accent1">
                    <a:lumMod val="75000"/>
                  </a:schemeClr>
                </a:solidFill>
              </a:rPr>
              <a:t>calibration laboratory.  </a:t>
            </a:r>
            <a:r>
              <a:rPr lang="en-GB" sz="2400" b="1" dirty="0">
                <a:solidFill>
                  <a:schemeClr val="accent1">
                    <a:lumMod val="75000"/>
                  </a:schemeClr>
                </a:solidFill>
              </a:rPr>
              <a:t>Such </a:t>
            </a:r>
            <a:r>
              <a:rPr lang="en-GB" sz="2400" b="1" dirty="0" smtClean="0">
                <a:solidFill>
                  <a:schemeClr val="accent1">
                    <a:lumMod val="75000"/>
                  </a:schemeClr>
                </a:solidFill>
              </a:rPr>
              <a:t>tests, </a:t>
            </a:r>
            <a:r>
              <a:rPr lang="en-GB" sz="2400" b="1" dirty="0">
                <a:solidFill>
                  <a:schemeClr val="accent1">
                    <a:lumMod val="75000"/>
                  </a:schemeClr>
                </a:solidFill>
              </a:rPr>
              <a:t>as well </a:t>
            </a:r>
            <a:r>
              <a:rPr lang="en-GB" sz="2400" b="1" dirty="0" smtClean="0">
                <a:solidFill>
                  <a:schemeClr val="accent1">
                    <a:lumMod val="75000"/>
                  </a:schemeClr>
                </a:solidFill>
              </a:rPr>
              <a:t>as, </a:t>
            </a:r>
            <a:r>
              <a:rPr lang="en-GB" sz="2400" b="1" dirty="0">
                <a:solidFill>
                  <a:schemeClr val="accent1">
                    <a:lumMod val="75000"/>
                  </a:schemeClr>
                </a:solidFill>
              </a:rPr>
              <a:t>quality control data in the station together with the data</a:t>
            </a:r>
          </a:p>
          <a:p>
            <a:r>
              <a:rPr lang="en-GB" sz="2400" b="1" dirty="0">
                <a:solidFill>
                  <a:schemeClr val="accent1">
                    <a:lumMod val="75000"/>
                  </a:schemeClr>
                </a:solidFill>
              </a:rPr>
              <a:t>obtained during the performance of the type approval tests are used to calculate the measurement uncertainty that is being carried out each year. </a:t>
            </a:r>
            <a:r>
              <a:rPr lang="en-GB" sz="2400" b="1" dirty="0" smtClean="0">
                <a:solidFill>
                  <a:schemeClr val="accent1">
                    <a:lumMod val="75000"/>
                  </a:schemeClr>
                </a:solidFill>
              </a:rPr>
              <a:t>Operating </a:t>
            </a:r>
            <a:r>
              <a:rPr lang="en-GB" sz="2400" b="1" dirty="0">
                <a:solidFill>
                  <a:schemeClr val="accent1">
                    <a:lumMod val="75000"/>
                  </a:schemeClr>
                </a:solidFill>
              </a:rPr>
              <a:t>performance tests are designed based on standardized metering methods. Also for the conducted tests, in the standards for certain methods, the acceptable limits have to be met.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146737" cy="439123"/>
            <a:chOff x="71999" y="6334443"/>
            <a:chExt cx="514673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4673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828675" y="2027261"/>
            <a:ext cx="7943850" cy="2308324"/>
          </a:xfrm>
          <a:prstGeom prst="rect">
            <a:avLst/>
          </a:prstGeom>
          <a:noFill/>
        </p:spPr>
        <p:txBody>
          <a:bodyPr wrap="square" rtlCol="0">
            <a:spAutoFit/>
          </a:bodyPr>
          <a:lstStyle/>
          <a:p>
            <a:r>
              <a:rPr lang="en-GB" sz="2400" b="1" dirty="0" smtClean="0">
                <a:solidFill>
                  <a:schemeClr val="accent1">
                    <a:lumMod val="75000"/>
                  </a:schemeClr>
                </a:solidFill>
              </a:rPr>
              <a:t>Such </a:t>
            </a:r>
            <a:r>
              <a:rPr lang="hr-HR" sz="2400" b="1" dirty="0" err="1" smtClean="0">
                <a:solidFill>
                  <a:schemeClr val="accent1">
                    <a:lumMod val="75000"/>
                  </a:schemeClr>
                </a:solidFill>
              </a:rPr>
              <a:t>procedures</a:t>
            </a:r>
            <a:r>
              <a:rPr lang="en-GB" sz="2400" b="1" dirty="0" smtClean="0">
                <a:solidFill>
                  <a:schemeClr val="accent1">
                    <a:lumMod val="75000"/>
                  </a:schemeClr>
                </a:solidFill>
              </a:rPr>
              <a:t> typically consist of:</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it-IT" sz="2400" b="1" dirty="0" smtClean="0">
                <a:solidFill>
                  <a:schemeClr val="accent1">
                    <a:lumMod val="75000"/>
                  </a:schemeClr>
                </a:solidFill>
              </a:rPr>
              <a:t>• </a:t>
            </a:r>
            <a:r>
              <a:rPr lang="en-GB" sz="2400" b="1" dirty="0" smtClean="0">
                <a:solidFill>
                  <a:schemeClr val="accent1">
                    <a:lumMod val="75000"/>
                  </a:schemeClr>
                </a:solidFill>
              </a:rPr>
              <a:t>calibration with certified or primary standards</a:t>
            </a:r>
            <a:endParaRPr lang="hr-HR" sz="2400" b="1" dirty="0" smtClean="0">
              <a:solidFill>
                <a:schemeClr val="accent1">
                  <a:lumMod val="75000"/>
                </a:schemeClr>
              </a:solidFill>
            </a:endParaRPr>
          </a:p>
          <a:p>
            <a:r>
              <a:rPr lang="hr-HR" sz="2400" b="1" dirty="0" smtClean="0">
                <a:solidFill>
                  <a:schemeClr val="accent1">
                    <a:lumMod val="75000"/>
                  </a:schemeClr>
                </a:solidFill>
              </a:rPr>
              <a:t>• </a:t>
            </a:r>
            <a:r>
              <a:rPr lang="en-GB" sz="2400" b="1" dirty="0" smtClean="0">
                <a:solidFill>
                  <a:schemeClr val="accent1">
                    <a:lumMod val="75000"/>
                  </a:schemeClr>
                </a:solidFill>
              </a:rPr>
              <a:t>"lack of fit" test in three or four points and zero gas</a:t>
            </a:r>
            <a:endParaRPr lang="hr-HR" sz="2400" b="1" dirty="0" smtClean="0">
              <a:solidFill>
                <a:schemeClr val="accent1">
                  <a:lumMod val="75000"/>
                </a:schemeClr>
              </a:solidFill>
            </a:endParaRPr>
          </a:p>
          <a:p>
            <a:r>
              <a:rPr lang="hr-HR" sz="2400" b="1" dirty="0" smtClean="0">
                <a:solidFill>
                  <a:schemeClr val="accent1">
                    <a:lumMod val="75000"/>
                  </a:schemeClr>
                </a:solidFill>
              </a:rPr>
              <a:t>• </a:t>
            </a:r>
            <a:r>
              <a:rPr lang="en-GB" sz="2400" b="1" dirty="0" smtClean="0">
                <a:solidFill>
                  <a:schemeClr val="accent1">
                    <a:lumMod val="75000"/>
                  </a:schemeClr>
                </a:solidFill>
              </a:rPr>
              <a:t>testing of repeatability </a:t>
            </a:r>
            <a:r>
              <a:rPr lang="en-GB" sz="2400" b="1" dirty="0">
                <a:solidFill>
                  <a:schemeClr val="accent1">
                    <a:lumMod val="75000"/>
                  </a:schemeClr>
                </a:solidFill>
              </a:rPr>
              <a:t>standard </a:t>
            </a:r>
            <a:r>
              <a:rPr lang="en-GB" sz="2400" b="1" dirty="0" smtClean="0">
                <a:solidFill>
                  <a:schemeClr val="accent1">
                    <a:lumMod val="75000"/>
                  </a:schemeClr>
                </a:solidFill>
              </a:rPr>
              <a:t>deviation</a:t>
            </a:r>
          </a:p>
          <a:p>
            <a:r>
              <a:rPr lang="hr-HR" sz="2400" b="1" dirty="0" smtClean="0">
                <a:solidFill>
                  <a:schemeClr val="accent1">
                    <a:lumMod val="75000"/>
                  </a:schemeClr>
                </a:solidFill>
              </a:rPr>
              <a:t>• </a:t>
            </a:r>
            <a:r>
              <a:rPr lang="en-GB" sz="2400" b="1" dirty="0" smtClean="0">
                <a:solidFill>
                  <a:schemeClr val="accent1">
                    <a:lumMod val="75000"/>
                  </a:schemeClr>
                </a:solidFill>
              </a:rPr>
              <a:t>testing of </a:t>
            </a:r>
            <a:r>
              <a:rPr lang="hr-HR" sz="2400" b="1" dirty="0" smtClean="0">
                <a:solidFill>
                  <a:schemeClr val="accent1">
                    <a:lumMod val="75000"/>
                  </a:schemeClr>
                </a:solidFill>
              </a:rPr>
              <a:t>short-</a:t>
            </a:r>
            <a:r>
              <a:rPr lang="hr-HR" sz="2400" b="1" dirty="0" err="1" smtClean="0">
                <a:solidFill>
                  <a:schemeClr val="accent1">
                    <a:lumMod val="75000"/>
                  </a:schemeClr>
                </a:solidFill>
              </a:rPr>
              <a:t>term</a:t>
            </a:r>
            <a:r>
              <a:rPr lang="hr-HR" sz="2400" b="1" dirty="0" smtClean="0">
                <a:solidFill>
                  <a:schemeClr val="accent1">
                    <a:lumMod val="75000"/>
                  </a:schemeClr>
                </a:solidFill>
              </a:rPr>
              <a:t> </a:t>
            </a:r>
            <a:r>
              <a:rPr lang="en-GB" sz="2400" b="1" dirty="0" smtClean="0">
                <a:solidFill>
                  <a:schemeClr val="accent1">
                    <a:lumMod val="75000"/>
                  </a:schemeClr>
                </a:solidFill>
              </a:rPr>
              <a:t>offset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4927281" cy="439123"/>
            <a:chOff x="71999" y="6334443"/>
            <a:chExt cx="492728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2728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76239" y="1552764"/>
            <a:ext cx="8629650" cy="4524315"/>
          </a:xfrm>
          <a:prstGeom prst="rect">
            <a:avLst/>
          </a:prstGeom>
          <a:noFill/>
        </p:spPr>
        <p:txBody>
          <a:bodyPr wrap="square" rtlCol="0">
            <a:spAutoFit/>
          </a:bodyPr>
          <a:lstStyle/>
          <a:p>
            <a:r>
              <a:rPr lang="en-GB" sz="2400" b="1" dirty="0">
                <a:solidFill>
                  <a:schemeClr val="accent1">
                    <a:lumMod val="75000"/>
                  </a:schemeClr>
                </a:solidFill>
              </a:rPr>
              <a:t>For the purpose of quality assurance and quality control, documentation is developed which describes the procedures and establishes documents that document the regular conduct of the </a:t>
            </a:r>
            <a:r>
              <a:rPr lang="en-GB" sz="2400" b="1" dirty="0" smtClean="0">
                <a:solidFill>
                  <a:schemeClr val="accent1">
                    <a:lumMod val="75000"/>
                  </a:schemeClr>
                </a:solidFill>
              </a:rPr>
              <a:t>procedures.</a:t>
            </a:r>
            <a:endParaRPr lang="hr-HR" sz="2400" b="1" dirty="0" smtClean="0">
              <a:solidFill>
                <a:schemeClr val="accent1">
                  <a:lumMod val="75000"/>
                </a:schemeClr>
              </a:solidFill>
            </a:endParaRPr>
          </a:p>
          <a:p>
            <a:endParaRPr lang="vi-VN" sz="2400" b="1" dirty="0" smtClean="0">
              <a:solidFill>
                <a:schemeClr val="accent1">
                  <a:lumMod val="75000"/>
                </a:schemeClr>
              </a:solidFill>
            </a:endParaRPr>
          </a:p>
          <a:p>
            <a:r>
              <a:rPr lang="en-GB" sz="2400" b="1" dirty="0" smtClean="0">
                <a:solidFill>
                  <a:schemeClr val="accent1">
                    <a:lumMod val="75000"/>
                  </a:schemeClr>
                </a:solidFill>
              </a:rPr>
              <a:t>Performing procedures should ensure the proper functioning of the equipment both in the technical and in the analytical sense, enable the prediction of possible problems and their avoidance or elimination as soon as possible.</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smtClean="0">
                <a:solidFill>
                  <a:schemeClr val="accent1">
                    <a:lumMod val="75000"/>
                  </a:schemeClr>
                </a:solidFill>
              </a:rPr>
              <a:t>All completed procedures need to be well documented and kept in line with the legal and normative regulations.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a:t>
            </a:r>
            <a:r>
              <a:rPr lang="en-GB" sz="2800" b="1" dirty="0" smtClean="0">
                <a:solidFill>
                  <a:schemeClr val="tx2"/>
                </a:solidFill>
                <a:effectLst>
                  <a:glow>
                    <a:srgbClr val="7F7F7F">
                      <a:alpha val="35000"/>
                    </a:srgbClr>
                  </a:glow>
                </a:effectLst>
              </a:rPr>
              <a:t>NETWORK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50840" cy="439123"/>
            <a:chOff x="71999" y="6334443"/>
            <a:chExt cx="4950840"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50840"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3" y="1247774"/>
            <a:ext cx="3843337" cy="505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27079" y="40227"/>
            <a:ext cx="1977818" cy="6593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05098" y="40227"/>
            <a:ext cx="2838353" cy="461665"/>
          </a:xfrm>
          <a:prstGeom prst="rect">
            <a:avLst/>
          </a:prstGeom>
          <a:noFill/>
        </p:spPr>
        <p:txBody>
          <a:bodyPr wrap="square" rtlCol="0">
            <a:spAutoFit/>
          </a:bodyPr>
          <a:lstStyle/>
          <a:p>
            <a:r>
              <a:rPr lang="hr-HR" sz="2400" b="1" dirty="0" smtClean="0">
                <a:solidFill>
                  <a:schemeClr val="accent1">
                    <a:lumMod val="75000"/>
                  </a:schemeClr>
                </a:solidFill>
              </a:rPr>
              <a:t>DOCUMENTATION</a:t>
            </a:r>
            <a:endParaRPr lang="en-US" sz="2400" b="1" dirty="0">
              <a:solidFill>
                <a:schemeClr val="accent1">
                  <a:lumMod val="75000"/>
                </a:schemeClr>
              </a:solidFill>
            </a:endParaRPr>
          </a:p>
        </p:txBody>
      </p:sp>
    </p:spTree>
    <p:extLst>
      <p:ext uri="{BB962C8B-B14F-4D97-AF65-F5344CB8AC3E}">
        <p14:creationId xmlns:p14="http://schemas.microsoft.com/office/powerpoint/2010/main" val="2360720970"/>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037009" cy="439123"/>
            <a:chOff x="71999" y="6334443"/>
            <a:chExt cx="503700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3700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57200" y="1334644"/>
            <a:ext cx="7955661" cy="4893647"/>
          </a:xfrm>
          <a:prstGeom prst="rect">
            <a:avLst/>
          </a:prstGeom>
          <a:noFill/>
        </p:spPr>
        <p:txBody>
          <a:bodyPr wrap="square" rtlCol="0">
            <a:spAutoFit/>
          </a:bodyPr>
          <a:lstStyle/>
          <a:p>
            <a:r>
              <a:rPr lang="hr-HR" sz="2400" b="1" dirty="0" smtClean="0">
                <a:solidFill>
                  <a:schemeClr val="accent6">
                    <a:lumMod val="75000"/>
                  </a:schemeClr>
                </a:solidFill>
              </a:rPr>
              <a:t>6. </a:t>
            </a:r>
            <a:r>
              <a:rPr lang="hr-HR" sz="2400" b="1" dirty="0">
                <a:solidFill>
                  <a:schemeClr val="accent6">
                    <a:lumMod val="75000"/>
                  </a:schemeClr>
                </a:solidFill>
              </a:rPr>
              <a:t>MEASUREMENT </a:t>
            </a:r>
            <a:r>
              <a:rPr lang="en-GB" sz="2400" b="1" dirty="0" smtClean="0">
                <a:solidFill>
                  <a:schemeClr val="accent6">
                    <a:lumMod val="75000"/>
                  </a:schemeClr>
                </a:solidFill>
              </a:rPr>
              <a:t>U</a:t>
            </a:r>
            <a:r>
              <a:rPr lang="hr-HR" sz="2400" b="1" dirty="0" smtClean="0">
                <a:solidFill>
                  <a:schemeClr val="accent6">
                    <a:lumMod val="75000"/>
                  </a:schemeClr>
                </a:solidFill>
              </a:rPr>
              <a:t>NCERTAINTY</a:t>
            </a:r>
            <a:endParaRPr lang="en-GB" sz="2400" b="1" dirty="0" smtClean="0">
              <a:solidFill>
                <a:schemeClr val="accent6">
                  <a:lumMod val="75000"/>
                </a:schemeClr>
              </a:solidFill>
            </a:endParaRPr>
          </a:p>
          <a:p>
            <a:r>
              <a:rPr lang="en-GB" sz="2400" b="1" dirty="0" smtClean="0">
                <a:solidFill>
                  <a:schemeClr val="accent1">
                    <a:lumMod val="75000"/>
                  </a:schemeClr>
                </a:solidFill>
              </a:rPr>
              <a:t>Based </a:t>
            </a:r>
            <a:r>
              <a:rPr lang="en-GB" sz="2400" b="1" dirty="0">
                <a:solidFill>
                  <a:schemeClr val="accent1">
                    <a:lumMod val="75000"/>
                  </a:schemeClr>
                </a:solidFill>
              </a:rPr>
              <a:t>on the data from the type approval, laboratory tests and station tests, the parameters are calculated as follows</a:t>
            </a:r>
            <a:r>
              <a:rPr lang="en-GB" sz="2400" b="1" dirty="0" smtClean="0">
                <a:solidFill>
                  <a:schemeClr val="accent1">
                    <a:lumMod val="75000"/>
                  </a:schemeClr>
                </a:solidFill>
              </a:rPr>
              <a:t>:</a:t>
            </a:r>
          </a:p>
          <a:p>
            <a:pPr marL="342900" indent="-342900">
              <a:buFontTx/>
              <a:buChar char="-"/>
            </a:pPr>
            <a:r>
              <a:rPr lang="en-GB" sz="2400" b="1" dirty="0" smtClean="0">
                <a:solidFill>
                  <a:schemeClr val="accent1">
                    <a:lumMod val="75000"/>
                  </a:schemeClr>
                </a:solidFill>
              </a:rPr>
              <a:t>the </a:t>
            </a:r>
            <a:r>
              <a:rPr lang="en-GB" sz="2400" b="1" dirty="0">
                <a:solidFill>
                  <a:schemeClr val="accent1">
                    <a:lumMod val="75000"/>
                  </a:schemeClr>
                </a:solidFill>
              </a:rPr>
              <a:t>measurement uncertainty for the data from the period to be reported in the annual report in the form of an expanded uncertainty of uncertainty for the lowest defined averaging time at the </a:t>
            </a:r>
            <a:r>
              <a:rPr lang="en-GB" sz="2400" b="1" dirty="0" err="1">
                <a:solidFill>
                  <a:schemeClr val="accent1">
                    <a:lumMod val="75000"/>
                  </a:schemeClr>
                </a:solidFill>
              </a:rPr>
              <a:t>Uc</a:t>
            </a:r>
            <a:r>
              <a:rPr lang="en-GB" sz="2400" b="1" dirty="0">
                <a:solidFill>
                  <a:schemeClr val="accent1">
                    <a:lumMod val="75000"/>
                  </a:schemeClr>
                </a:solidFill>
              </a:rPr>
              <a:t> limit </a:t>
            </a:r>
            <a:r>
              <a:rPr lang="en-GB" sz="2400" b="1" dirty="0" smtClean="0">
                <a:solidFill>
                  <a:schemeClr val="accent1">
                    <a:lumMod val="75000"/>
                  </a:schemeClr>
                </a:solidFill>
              </a:rPr>
              <a:t>value</a:t>
            </a:r>
          </a:p>
          <a:p>
            <a:pPr marL="342900" indent="-342900">
              <a:buFontTx/>
              <a:buChar char="-"/>
            </a:pPr>
            <a:r>
              <a:rPr lang="en-GB" sz="2400" b="1" dirty="0" smtClean="0">
                <a:solidFill>
                  <a:schemeClr val="accent1">
                    <a:lumMod val="75000"/>
                  </a:schemeClr>
                </a:solidFill>
              </a:rPr>
              <a:t>absolute </a:t>
            </a:r>
            <a:r>
              <a:rPr lang="en-GB" sz="2400" b="1" dirty="0">
                <a:solidFill>
                  <a:schemeClr val="accent1">
                    <a:lumMod val="75000"/>
                  </a:schemeClr>
                </a:solidFill>
              </a:rPr>
              <a:t>expanded </a:t>
            </a:r>
            <a:r>
              <a:rPr lang="en-GB" sz="2400" b="1" dirty="0" smtClean="0">
                <a:solidFill>
                  <a:schemeClr val="accent1">
                    <a:lumMod val="75000"/>
                  </a:schemeClr>
                </a:solidFill>
              </a:rPr>
              <a:t>measurement uncertainty </a:t>
            </a:r>
            <a:r>
              <a:rPr lang="en-GB" sz="2400" b="1" dirty="0">
                <a:solidFill>
                  <a:schemeClr val="accent1">
                    <a:lumMod val="75000"/>
                  </a:schemeClr>
                </a:solidFill>
              </a:rPr>
              <a:t>for </a:t>
            </a:r>
            <a:r>
              <a:rPr lang="en-GB" sz="2400" b="1" dirty="0" smtClean="0">
                <a:solidFill>
                  <a:schemeClr val="accent1">
                    <a:lumMod val="75000"/>
                  </a:schemeClr>
                </a:solidFill>
              </a:rPr>
              <a:t>averaging time at </a:t>
            </a:r>
            <a:r>
              <a:rPr lang="en-GB" sz="2400" b="1" dirty="0">
                <a:solidFill>
                  <a:schemeClr val="accent1">
                    <a:lumMod val="75000"/>
                  </a:schemeClr>
                </a:solidFill>
              </a:rPr>
              <a:t>the limit value </a:t>
            </a:r>
            <a:r>
              <a:rPr lang="en-GB" sz="2400" b="1" dirty="0" err="1" smtClean="0">
                <a:solidFill>
                  <a:schemeClr val="accent1">
                    <a:lumMod val="75000"/>
                  </a:schemeClr>
                </a:solidFill>
              </a:rPr>
              <a:t>Uc</a:t>
            </a:r>
            <a:endParaRPr lang="en-GB" sz="2400" b="1" dirty="0" smtClean="0">
              <a:solidFill>
                <a:schemeClr val="accent1">
                  <a:lumMod val="75000"/>
                </a:schemeClr>
              </a:solidFill>
            </a:endParaRPr>
          </a:p>
          <a:p>
            <a:pPr marL="342900" indent="-342900">
              <a:buFontTx/>
              <a:buChar char="-"/>
            </a:pPr>
            <a:r>
              <a:rPr lang="en-GB" sz="2400" b="1" dirty="0" smtClean="0">
                <a:solidFill>
                  <a:schemeClr val="accent1">
                    <a:lumMod val="75000"/>
                  </a:schemeClr>
                </a:solidFill>
              </a:rPr>
              <a:t>relative measurement uncertainty </a:t>
            </a:r>
            <a:r>
              <a:rPr lang="en-GB" sz="2400" b="1" dirty="0" err="1" smtClean="0">
                <a:solidFill>
                  <a:schemeClr val="accent1">
                    <a:lumMod val="75000"/>
                  </a:schemeClr>
                </a:solidFill>
              </a:rPr>
              <a:t>Uc</a:t>
            </a:r>
            <a:r>
              <a:rPr lang="en-GB" sz="2400" b="1" dirty="0" smtClean="0">
                <a:solidFill>
                  <a:schemeClr val="accent1">
                    <a:lumMod val="75000"/>
                  </a:schemeClr>
                </a:solidFill>
              </a:rPr>
              <a:t> </a:t>
            </a:r>
            <a:r>
              <a:rPr lang="en-GB" sz="2400" b="1" dirty="0">
                <a:solidFill>
                  <a:schemeClr val="accent1">
                    <a:lumMod val="75000"/>
                  </a:schemeClr>
                </a:solidFill>
              </a:rPr>
              <a:t>(relative measurement uncertainty should be expressed for each individual instrument in the network.)</a:t>
            </a:r>
            <a:endParaRPr lang="en-GB" sz="2400" b="1" dirty="0" smtClean="0">
              <a:solidFill>
                <a:schemeClr val="accent1">
                  <a:lumMod val="75000"/>
                </a:schemeClr>
              </a:solidFill>
            </a:endParaRPr>
          </a:p>
          <a:p>
            <a:pPr marL="342900" indent="-342900">
              <a:buFontTx/>
              <a:buChar char="-"/>
            </a:pP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4566913" cy="439123"/>
            <a:chOff x="71999" y="6334443"/>
            <a:chExt cx="456691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53164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4" name="TextBox 3"/>
          <p:cNvSpPr txBox="1"/>
          <p:nvPr/>
        </p:nvSpPr>
        <p:spPr>
          <a:xfrm>
            <a:off x="205097" y="1407554"/>
            <a:ext cx="4324174" cy="461665"/>
          </a:xfrm>
          <a:prstGeom prst="rect">
            <a:avLst/>
          </a:prstGeom>
          <a:noFill/>
        </p:spPr>
        <p:txBody>
          <a:bodyPr wrap="square" rtlCol="0">
            <a:spAutoFit/>
          </a:bodyPr>
          <a:lstStyle/>
          <a:p>
            <a:r>
              <a:rPr lang="hr-HR" sz="2400" b="1" dirty="0">
                <a:solidFill>
                  <a:schemeClr val="accent1">
                    <a:lumMod val="75000"/>
                  </a:schemeClr>
                </a:solidFill>
              </a:rPr>
              <a:t>MEASUREMENT UNCERTAINTY</a:t>
            </a:r>
            <a:endParaRPr lang="en-US" sz="2400" b="1" dirty="0">
              <a:solidFill>
                <a:schemeClr val="accent1">
                  <a:lumMod val="75000"/>
                </a:schemeClr>
              </a:solidFill>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258" y="894556"/>
            <a:ext cx="3490161" cy="5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869219"/>
            <a:ext cx="4529271" cy="697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576239"/>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110161" cy="439123"/>
            <a:chOff x="71999" y="6334443"/>
            <a:chExt cx="511016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1016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76239" y="1244946"/>
            <a:ext cx="8477250" cy="4893647"/>
          </a:xfrm>
          <a:prstGeom prst="rect">
            <a:avLst/>
          </a:prstGeom>
          <a:noFill/>
        </p:spPr>
        <p:txBody>
          <a:bodyPr wrap="square" rtlCol="0">
            <a:spAutoFit/>
          </a:bodyPr>
          <a:lstStyle/>
          <a:p>
            <a:r>
              <a:rPr lang="en-GB" sz="2400" b="1" dirty="0">
                <a:solidFill>
                  <a:schemeClr val="accent1">
                    <a:lumMod val="75000"/>
                  </a:schemeClr>
                </a:solidFill>
              </a:rPr>
              <a:t>Measurement </a:t>
            </a:r>
            <a:r>
              <a:rPr lang="en-GB" sz="2400" b="1" dirty="0" smtClean="0">
                <a:solidFill>
                  <a:schemeClr val="accent1">
                    <a:lumMod val="75000"/>
                  </a:schemeClr>
                </a:solidFill>
              </a:rPr>
              <a:t>uncertainty is </a:t>
            </a:r>
            <a:r>
              <a:rPr lang="en-GB" sz="2400" b="1" dirty="0">
                <a:solidFill>
                  <a:schemeClr val="accent1">
                    <a:lumMod val="75000"/>
                  </a:schemeClr>
                </a:solidFill>
              </a:rPr>
              <a:t>calculated in accordance with ENV 13005, Guide to the </a:t>
            </a:r>
            <a:r>
              <a:rPr lang="en-GB" sz="2400" b="1" dirty="0" err="1">
                <a:solidFill>
                  <a:schemeClr val="accent1">
                    <a:lumMod val="75000"/>
                  </a:schemeClr>
                </a:solidFill>
              </a:rPr>
              <a:t>expresion</a:t>
            </a:r>
            <a:r>
              <a:rPr lang="en-GB" sz="2400" b="1" dirty="0">
                <a:solidFill>
                  <a:schemeClr val="accent1">
                    <a:lumMod val="75000"/>
                  </a:schemeClr>
                </a:solidFill>
              </a:rPr>
              <a:t> of </a:t>
            </a:r>
            <a:r>
              <a:rPr lang="en-GB" sz="2400" b="1" dirty="0" err="1">
                <a:solidFill>
                  <a:schemeClr val="accent1">
                    <a:lumMod val="75000"/>
                  </a:schemeClr>
                </a:solidFill>
              </a:rPr>
              <a:t>uncartainity</a:t>
            </a:r>
            <a:r>
              <a:rPr lang="en-GB" sz="2400" b="1" dirty="0">
                <a:solidFill>
                  <a:schemeClr val="accent1">
                    <a:lumMod val="75000"/>
                  </a:schemeClr>
                </a:solidFill>
              </a:rPr>
              <a:t> in measurement i EN ISO 14956:2002 Air quality, Evaluation of the suitability of a measurement procedure by </a:t>
            </a:r>
            <a:r>
              <a:rPr lang="en-GB" sz="2400" b="1" dirty="0" smtClean="0">
                <a:solidFill>
                  <a:schemeClr val="accent1">
                    <a:lumMod val="75000"/>
                  </a:schemeClr>
                </a:solidFill>
              </a:rPr>
              <a:t>comparison with </a:t>
            </a:r>
            <a:r>
              <a:rPr lang="en-GB" sz="2400" b="1" dirty="0">
                <a:solidFill>
                  <a:schemeClr val="accent1">
                    <a:lumMod val="75000"/>
                  </a:schemeClr>
                </a:solidFill>
              </a:rPr>
              <a:t>a required measurement uncertainty and CEN standards for individual pollutants</a:t>
            </a:r>
            <a:r>
              <a:rPr lang="en-GB" sz="2400" b="1" dirty="0" smtClean="0">
                <a:solidFill>
                  <a:schemeClr val="accent1">
                    <a:lumMod val="75000"/>
                  </a:schemeClr>
                </a:solidFill>
              </a:rPr>
              <a:t>.</a:t>
            </a:r>
            <a:endParaRPr lang="hr-HR" sz="2400" b="1" dirty="0" smtClean="0">
              <a:solidFill>
                <a:schemeClr val="accent1">
                  <a:lumMod val="75000"/>
                </a:schemeClr>
              </a:solidFill>
            </a:endParaRPr>
          </a:p>
          <a:p>
            <a:r>
              <a:rPr lang="hr-HR" sz="2400" b="1" dirty="0" smtClean="0">
                <a:solidFill>
                  <a:schemeClr val="accent6">
                    <a:lumMod val="75000"/>
                  </a:schemeClr>
                </a:solidFill>
              </a:rPr>
              <a:t>7. </a:t>
            </a:r>
            <a:r>
              <a:rPr lang="hr-HR" sz="2400" b="1" dirty="0" err="1">
                <a:solidFill>
                  <a:schemeClr val="accent6">
                    <a:lumMod val="75000"/>
                  </a:schemeClr>
                </a:solidFill>
              </a:rPr>
              <a:t>Measurement</a:t>
            </a:r>
            <a:r>
              <a:rPr lang="hr-HR" sz="2400" b="1" dirty="0">
                <a:solidFill>
                  <a:schemeClr val="accent6">
                    <a:lumMod val="75000"/>
                  </a:schemeClr>
                </a:solidFill>
              </a:rPr>
              <a:t> </a:t>
            </a:r>
            <a:r>
              <a:rPr lang="hr-HR" sz="2400" b="1" dirty="0" err="1" smtClean="0">
                <a:solidFill>
                  <a:schemeClr val="accent6">
                    <a:lumMod val="75000"/>
                  </a:schemeClr>
                </a:solidFill>
              </a:rPr>
              <a:t>reports</a:t>
            </a:r>
            <a:endParaRPr lang="en-GB" sz="2400" b="1" dirty="0" smtClean="0">
              <a:solidFill>
                <a:schemeClr val="accent6">
                  <a:lumMod val="75000"/>
                </a:schemeClr>
              </a:solidFill>
            </a:endParaRPr>
          </a:p>
          <a:p>
            <a:r>
              <a:rPr lang="en-GB" sz="2400" b="1" dirty="0">
                <a:solidFill>
                  <a:schemeClr val="accent1">
                    <a:lumMod val="75000"/>
                  </a:schemeClr>
                </a:solidFill>
              </a:rPr>
              <a:t>The laboratory that performs measurements in a particular network over the year informs the network coordinator through the ratification reports </a:t>
            </a:r>
            <a:r>
              <a:rPr lang="en-GB" sz="2400" b="1" dirty="0" smtClean="0">
                <a:solidFill>
                  <a:schemeClr val="accent1">
                    <a:lumMod val="75000"/>
                  </a:schemeClr>
                </a:solidFill>
              </a:rPr>
              <a:t>about </a:t>
            </a:r>
            <a:r>
              <a:rPr lang="en-GB" sz="2400" b="1" dirty="0">
                <a:solidFill>
                  <a:schemeClr val="accent1">
                    <a:lumMod val="75000"/>
                  </a:schemeClr>
                </a:solidFill>
              </a:rPr>
              <a:t>the network operation and the measurement results. Likewise, at the end of the one-year measurement period set by regulation, the laboratory appends an annual report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375337" cy="439123"/>
            <a:chOff x="71999" y="6334443"/>
            <a:chExt cx="537533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7533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04800" y="1781175"/>
            <a:ext cx="8639175" cy="4154984"/>
          </a:xfrm>
          <a:prstGeom prst="rect">
            <a:avLst/>
          </a:prstGeom>
          <a:noFill/>
        </p:spPr>
        <p:txBody>
          <a:bodyPr wrap="square" rtlCol="0">
            <a:spAutoFit/>
          </a:bodyPr>
          <a:lstStyle/>
          <a:p>
            <a:r>
              <a:rPr lang="hr-HR" sz="2400" b="1" dirty="0" err="1">
                <a:solidFill>
                  <a:schemeClr val="accent6">
                    <a:lumMod val="75000"/>
                  </a:schemeClr>
                </a:solidFill>
              </a:rPr>
              <a:t>Ratification</a:t>
            </a:r>
            <a:r>
              <a:rPr lang="hr-HR" sz="2400" b="1" dirty="0">
                <a:solidFill>
                  <a:schemeClr val="accent6">
                    <a:lumMod val="75000"/>
                  </a:schemeClr>
                </a:solidFill>
              </a:rPr>
              <a:t> </a:t>
            </a:r>
            <a:r>
              <a:rPr lang="hr-HR" sz="2400" b="1" dirty="0" err="1" smtClean="0">
                <a:solidFill>
                  <a:schemeClr val="accent6">
                    <a:lumMod val="75000"/>
                  </a:schemeClr>
                </a:solidFill>
              </a:rPr>
              <a:t>Report</a:t>
            </a:r>
            <a:endParaRPr lang="hr-HR" sz="2400" b="1" dirty="0" smtClean="0">
              <a:solidFill>
                <a:schemeClr val="accent6">
                  <a:lumMod val="75000"/>
                </a:schemeClr>
              </a:solidFill>
            </a:endParaRPr>
          </a:p>
          <a:p>
            <a:r>
              <a:rPr lang="en-GB" sz="2400" b="1" dirty="0">
                <a:solidFill>
                  <a:schemeClr val="accent1">
                    <a:lumMod val="75000"/>
                  </a:schemeClr>
                </a:solidFill>
              </a:rPr>
              <a:t>The Ratification Report is a periodic report in which the laboratory reports to the coordinator or network owner on all aspects of network operation and ratifies the measurement data for a specific period. Such reports are usually produced for a period of one to three months, depending on the requirements of the network owner. They are not obligatory and they are a matter of contract</a:t>
            </a:r>
            <a:r>
              <a:rPr lang="en-GB" sz="2400" b="1" dirty="0" smtClean="0">
                <a:solidFill>
                  <a:schemeClr val="accent1">
                    <a:lumMod val="75000"/>
                  </a:schemeClr>
                </a:solidFill>
              </a:rPr>
              <a:t>.</a:t>
            </a:r>
            <a:endParaRPr lang="hr-HR" sz="2400" b="1" dirty="0" smtClean="0">
              <a:solidFill>
                <a:schemeClr val="accent1">
                  <a:lumMod val="75000"/>
                </a:schemeClr>
              </a:solidFill>
            </a:endParaRPr>
          </a:p>
          <a:p>
            <a:endParaRPr lang="hr-HR" sz="2400" b="1" dirty="0" smtClean="0"/>
          </a:p>
          <a:p>
            <a:r>
              <a:rPr lang="hr-HR" sz="2400" b="1" dirty="0" err="1">
                <a:solidFill>
                  <a:schemeClr val="accent6">
                    <a:lumMod val="75000"/>
                  </a:schemeClr>
                </a:solidFill>
              </a:rPr>
              <a:t>Yearly</a:t>
            </a:r>
            <a:r>
              <a:rPr lang="hr-HR" sz="2400" b="1" dirty="0">
                <a:solidFill>
                  <a:schemeClr val="accent6">
                    <a:lumMod val="75000"/>
                  </a:schemeClr>
                </a:solidFill>
              </a:rPr>
              <a:t> </a:t>
            </a:r>
            <a:r>
              <a:rPr lang="hr-HR" sz="2400" b="1" dirty="0" err="1">
                <a:solidFill>
                  <a:schemeClr val="accent6">
                    <a:lumMod val="75000"/>
                  </a:schemeClr>
                </a:solidFill>
              </a:rPr>
              <a:t>report</a:t>
            </a:r>
            <a:endParaRPr lang="hr-HR" sz="2400" b="1" dirty="0">
              <a:solidFill>
                <a:schemeClr val="accent6">
                  <a:lumMod val="75000"/>
                </a:schemeClr>
              </a:solidFill>
            </a:endParaRPr>
          </a:p>
          <a:p>
            <a:r>
              <a:rPr lang="en-GB" sz="2400" b="1" dirty="0">
                <a:solidFill>
                  <a:schemeClr val="accent1">
                    <a:lumMod val="75000"/>
                  </a:schemeClr>
                </a:solidFill>
              </a:rPr>
              <a:t>It is produced after the end of a one-year period.</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smtClean="0">
                <a:solidFill>
                  <a:schemeClr val="tx2"/>
                </a:solidFill>
                <a:effectLst>
                  <a:glow>
                    <a:srgbClr val="7F7F7F">
                      <a:alpha val="35000"/>
                    </a:srgbClr>
                  </a:glow>
                </a:effectLst>
              </a:rPr>
              <a:t>6.3 MEASUREMENT TRACEABILITY AND CALIBRATION LABORATORY</a:t>
            </a:r>
          </a:p>
        </p:txBody>
      </p:sp>
      <p:grpSp>
        <p:nvGrpSpPr>
          <p:cNvPr id="2" name="Group 5"/>
          <p:cNvGrpSpPr/>
          <p:nvPr/>
        </p:nvGrpSpPr>
        <p:grpSpPr>
          <a:xfrm>
            <a:off x="376239" y="6334443"/>
            <a:ext cx="5485065" cy="439123"/>
            <a:chOff x="71999" y="6334443"/>
            <a:chExt cx="548506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48506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45973" y="1507630"/>
            <a:ext cx="8058150" cy="4893647"/>
          </a:xfrm>
          <a:prstGeom prst="rect">
            <a:avLst/>
          </a:prstGeom>
          <a:noFill/>
        </p:spPr>
        <p:txBody>
          <a:bodyPr wrap="square" rtlCol="0">
            <a:spAutoFit/>
          </a:bodyPr>
          <a:lstStyle/>
          <a:p>
            <a:r>
              <a:rPr lang="en-GB" sz="2400" b="1" dirty="0" smtClean="0">
                <a:solidFill>
                  <a:schemeClr val="accent1">
                    <a:lumMod val="75000"/>
                  </a:schemeClr>
                </a:solidFill>
              </a:rPr>
              <a:t>Automatic instruments for monitoring the air quality require strict quality </a:t>
            </a:r>
            <a:r>
              <a:rPr lang="en-GB" sz="2400" b="1" dirty="0">
                <a:solidFill>
                  <a:schemeClr val="accent1">
                    <a:lumMod val="75000"/>
                  </a:schemeClr>
                </a:solidFill>
              </a:rPr>
              <a:t>control of measurements. </a:t>
            </a:r>
            <a:r>
              <a:rPr lang="en-GB" sz="2400" b="1" dirty="0" smtClean="0">
                <a:solidFill>
                  <a:schemeClr val="accent1">
                    <a:lumMod val="75000"/>
                  </a:schemeClr>
                </a:solidFill>
              </a:rPr>
              <a:t>One of the most important quality assurance procedures is regularly calibration and testing of the instruments. The calibration is done at the stations and in the calibration laboratories. Calibration laboratory should ensure and document the accuracy and traceability of the measuring data and allow for the expression of measurement uncertainty at the level of the limit values for each instrument in the network. Only with the good cooperation of the testing and the calibration laboratories (with the support of the service team) can reach the extremely challenging regulatory target the quality of the data.</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95275" y="2371725"/>
            <a:ext cx="8572500" cy="1266825"/>
          </a:xfrm>
          <a:prstGeom prst="rect">
            <a:avLst/>
          </a:prstGeom>
          <a:solidFill>
            <a:schemeClr val="accent6">
              <a:lumMod val="40000"/>
              <a:lumOff val="60000"/>
            </a:schemeClr>
          </a:solidFill>
          <a:ln>
            <a:solidFill>
              <a:schemeClr val="accent6">
                <a:lumMod val="40000"/>
                <a:lumOff val="6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6.1 TARGETED DATA QUALITY</a:t>
            </a:r>
          </a:p>
        </p:txBody>
      </p:sp>
      <p:grpSp>
        <p:nvGrpSpPr>
          <p:cNvPr id="2" name="Group 5"/>
          <p:cNvGrpSpPr/>
          <p:nvPr/>
        </p:nvGrpSpPr>
        <p:grpSpPr>
          <a:xfrm>
            <a:off x="376239" y="6334443"/>
            <a:ext cx="4973001" cy="439123"/>
            <a:chOff x="71999" y="6334443"/>
            <a:chExt cx="497300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7300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381000" y="1638300"/>
            <a:ext cx="8420100" cy="1938992"/>
          </a:xfrm>
          <a:prstGeom prst="rect">
            <a:avLst/>
          </a:prstGeom>
          <a:noFill/>
        </p:spPr>
        <p:txBody>
          <a:bodyPr wrap="square" rtlCol="0">
            <a:spAutoFit/>
          </a:bodyPr>
          <a:lstStyle/>
          <a:p>
            <a:r>
              <a:rPr lang="en-GB" sz="2400" b="1" dirty="0" smtClean="0">
                <a:solidFill>
                  <a:schemeClr val="accent1">
                    <a:lumMod val="75000"/>
                  </a:schemeClr>
                </a:solidFill>
              </a:rPr>
              <a:t>According to ISO 8402, we can say that:</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smtClean="0">
                <a:solidFill>
                  <a:srgbClr val="FF0000"/>
                </a:solidFill>
              </a:rPr>
              <a:t>The quality - </a:t>
            </a:r>
            <a:r>
              <a:rPr lang="en-GB" sz="2400" b="1" dirty="0" smtClean="0">
                <a:solidFill>
                  <a:schemeClr val="accent1">
                    <a:lumMod val="75000"/>
                  </a:schemeClr>
                </a:solidFill>
              </a:rPr>
              <a:t>the </a:t>
            </a:r>
            <a:r>
              <a:rPr lang="en-GB" sz="2400" b="1" dirty="0">
                <a:solidFill>
                  <a:schemeClr val="accent1">
                    <a:lumMod val="75000"/>
                  </a:schemeClr>
                </a:solidFill>
              </a:rPr>
              <a:t>totality of the characteristics of an entity that demonstrates its ability to comply with the stated or implied requirements and / or needs.</a:t>
            </a:r>
            <a:endParaRPr lang="hr-HR" sz="2400" b="1" dirty="0">
              <a:solidFill>
                <a:schemeClr val="accent1">
                  <a:lumMod val="75000"/>
                </a:schemeClr>
              </a:solidFill>
            </a:endParaRPr>
          </a:p>
        </p:txBody>
      </p:sp>
      <p:sp>
        <p:nvSpPr>
          <p:cNvPr id="14" name="TextBox 13"/>
          <p:cNvSpPr txBox="1"/>
          <p:nvPr/>
        </p:nvSpPr>
        <p:spPr>
          <a:xfrm>
            <a:off x="314325" y="4191000"/>
            <a:ext cx="8496300" cy="1200329"/>
          </a:xfrm>
          <a:prstGeom prst="rect">
            <a:avLst/>
          </a:prstGeom>
          <a:solidFill>
            <a:schemeClr val="accent6">
              <a:lumMod val="40000"/>
              <a:lumOff val="60000"/>
            </a:schemeClr>
          </a:solidFill>
          <a:scene3d>
            <a:camera prst="orthographicFront"/>
            <a:lightRig rig="threePt" dir="t"/>
          </a:scene3d>
          <a:sp3d>
            <a:bevelT w="114300" prst="artDeco"/>
          </a:sp3d>
        </p:spPr>
        <p:txBody>
          <a:bodyPr wrap="square" rtlCol="0">
            <a:spAutoFit/>
          </a:bodyPr>
          <a:lstStyle/>
          <a:p>
            <a:r>
              <a:rPr lang="en-GB" sz="2400" b="1" dirty="0" smtClean="0">
                <a:solidFill>
                  <a:srgbClr val="FF0000"/>
                </a:solidFill>
              </a:rPr>
              <a:t>Targeted data quality - </a:t>
            </a:r>
            <a:r>
              <a:rPr lang="en-GB" sz="2400" b="1" dirty="0">
                <a:solidFill>
                  <a:schemeClr val="accent1">
                    <a:lumMod val="75000"/>
                  </a:schemeClr>
                </a:solidFill>
              </a:rPr>
              <a:t>represents the legal minimum required for the quality of data obtained by air quality measurements in one year.</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smtClean="0">
                <a:solidFill>
                  <a:schemeClr val="tx2"/>
                </a:solidFill>
                <a:effectLst>
                  <a:glow>
                    <a:srgbClr val="7F7F7F">
                      <a:alpha val="35000"/>
                    </a:srgbClr>
                  </a:glow>
                </a:effectLst>
              </a:rPr>
              <a:t>6.3 </a:t>
            </a:r>
            <a:r>
              <a:rPr lang="hr-HR" sz="2000" b="1" dirty="0">
                <a:solidFill>
                  <a:schemeClr val="tx2"/>
                </a:solidFill>
                <a:effectLst>
                  <a:glow>
                    <a:srgbClr val="7F7F7F">
                      <a:alpha val="35000"/>
                    </a:srgbClr>
                  </a:glow>
                </a:effectLst>
              </a:rPr>
              <a:t>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37593" cy="439123"/>
            <a:chOff x="71999" y="6334443"/>
            <a:chExt cx="513759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3759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42925" y="1390650"/>
            <a:ext cx="8201025" cy="4893647"/>
          </a:xfrm>
          <a:prstGeom prst="rect">
            <a:avLst/>
          </a:prstGeom>
          <a:noFill/>
        </p:spPr>
        <p:txBody>
          <a:bodyPr wrap="square" rtlCol="0">
            <a:spAutoFit/>
          </a:bodyPr>
          <a:lstStyle/>
          <a:p>
            <a:r>
              <a:rPr lang="en-GB" sz="2400" b="1" dirty="0" smtClean="0">
                <a:solidFill>
                  <a:schemeClr val="accent6">
                    <a:lumMod val="75000"/>
                  </a:schemeClr>
                </a:solidFill>
              </a:rPr>
              <a:t>The calibration of instruments and measurement traceability</a:t>
            </a:r>
            <a:endParaRPr lang="hr-HR" sz="2400" b="1" dirty="0" smtClean="0">
              <a:solidFill>
                <a:schemeClr val="accent6">
                  <a:lumMod val="75000"/>
                </a:schemeClr>
              </a:solidFill>
            </a:endParaRPr>
          </a:p>
          <a:p>
            <a:r>
              <a:rPr lang="en-GB" sz="2400" b="1" dirty="0" smtClean="0">
                <a:solidFill>
                  <a:schemeClr val="accent1">
                    <a:lumMod val="75000"/>
                  </a:schemeClr>
                </a:solidFill>
              </a:rPr>
              <a:t>The calibration of the instruments is carried out periodically. CEN-standards require calibration of instruments at stations every three months. This procedure is performed with the help of a certified gas cylinders (CRM certified referent material CRM) at two points (zero and the so-called span which represents a concentration of 70 to 80% of the maximum certified measurement range) which ensures traceability.</a:t>
            </a:r>
            <a:endParaRPr lang="hr-HR" sz="2400" b="1" dirty="0" smtClean="0">
              <a:solidFill>
                <a:schemeClr val="accent1">
                  <a:lumMod val="75000"/>
                </a:schemeClr>
              </a:solidFill>
            </a:endParaRPr>
          </a:p>
          <a:p>
            <a:r>
              <a:rPr lang="vi-VN" sz="2400" b="1" dirty="0" smtClean="0">
                <a:solidFill>
                  <a:schemeClr val="accent1">
                    <a:lumMod val="75000"/>
                  </a:schemeClr>
                </a:solidFill>
              </a:rPr>
              <a:t> </a:t>
            </a:r>
            <a:endParaRPr lang="hr-HR" sz="2400" b="1" dirty="0" smtClean="0">
              <a:solidFill>
                <a:schemeClr val="accent1">
                  <a:lumMod val="75000"/>
                </a:schemeClr>
              </a:solidFill>
            </a:endParaRPr>
          </a:p>
          <a:p>
            <a:r>
              <a:rPr lang="en-GB" sz="2400" b="1" dirty="0">
                <a:solidFill>
                  <a:schemeClr val="accent1">
                    <a:lumMod val="75000"/>
                  </a:schemeClr>
                </a:solidFill>
              </a:rPr>
              <a:t>It is also necessary to perform calibration in the laboratory after each major instrument intervention (major repairs, annual service). This is followed by testing performance of the instrument required by the same standards.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smtClean="0">
                <a:solidFill>
                  <a:schemeClr val="tx2"/>
                </a:solidFill>
                <a:effectLst>
                  <a:glow>
                    <a:srgbClr val="7F7F7F">
                      <a:alpha val="35000"/>
                    </a:srgbClr>
                  </a:glow>
                </a:effectLst>
              </a:rPr>
              <a:t>6.3 </a:t>
            </a:r>
            <a:r>
              <a:rPr lang="hr-HR" sz="2000" b="1" dirty="0">
                <a:solidFill>
                  <a:schemeClr val="tx2"/>
                </a:solidFill>
                <a:effectLst>
                  <a:glow>
                    <a:srgbClr val="7F7F7F">
                      <a:alpha val="35000"/>
                    </a:srgbClr>
                  </a:glow>
                </a:effectLst>
              </a:rPr>
              <a:t>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421057" cy="439123"/>
            <a:chOff x="71999" y="6334443"/>
            <a:chExt cx="542105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42105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76239" y="1595386"/>
            <a:ext cx="8486775" cy="4154984"/>
          </a:xfrm>
          <a:prstGeom prst="rect">
            <a:avLst/>
          </a:prstGeom>
          <a:noFill/>
        </p:spPr>
        <p:txBody>
          <a:bodyPr wrap="square" rtlCol="0">
            <a:spAutoFit/>
          </a:bodyPr>
          <a:lstStyle/>
          <a:p>
            <a:r>
              <a:rPr lang="en-GB" sz="2400" b="1" dirty="0" smtClean="0">
                <a:solidFill>
                  <a:schemeClr val="accent1">
                    <a:lumMod val="75000"/>
                  </a:schemeClr>
                </a:solidFill>
              </a:rPr>
              <a:t>The most common and the most useful tests are so called. </a:t>
            </a:r>
            <a:r>
              <a:rPr lang="en-GB" sz="2400" b="1" dirty="0" smtClean="0">
                <a:solidFill>
                  <a:schemeClr val="accent6">
                    <a:lumMod val="75000"/>
                  </a:schemeClr>
                </a:solidFill>
              </a:rPr>
              <a:t>"LACK OF FIT" test</a:t>
            </a:r>
            <a:r>
              <a:rPr lang="en-GB" sz="2400" b="1" dirty="0" smtClean="0">
                <a:solidFill>
                  <a:schemeClr val="accent1">
                    <a:lumMod val="75000"/>
                  </a:schemeClr>
                </a:solidFill>
              </a:rPr>
              <a:t> (which represents the linearity test and is most often performed in 5 points within the measurement range),  </a:t>
            </a:r>
            <a:r>
              <a:rPr lang="en-GB" sz="2400" b="1" dirty="0" smtClean="0">
                <a:solidFill>
                  <a:schemeClr val="accent6">
                    <a:lumMod val="75000"/>
                  </a:schemeClr>
                </a:solidFill>
              </a:rPr>
              <a:t>“STANDARD DEVIATIONS REPEATABILITY" test </a:t>
            </a:r>
            <a:r>
              <a:rPr lang="en-GB" sz="2400" b="1" dirty="0" smtClean="0">
                <a:solidFill>
                  <a:schemeClr val="accent1">
                    <a:lumMod val="75000"/>
                  </a:schemeClr>
                </a:solidFill>
              </a:rPr>
              <a:t>(which checks the repeatability of the instrument) and  </a:t>
            </a:r>
            <a:r>
              <a:rPr lang="en-GB" sz="2400" b="1" dirty="0" smtClean="0">
                <a:solidFill>
                  <a:schemeClr val="accent6">
                    <a:lumMod val="75000"/>
                  </a:schemeClr>
                </a:solidFill>
              </a:rPr>
              <a:t>“SHORT TERM DRIFT" test </a:t>
            </a:r>
            <a:r>
              <a:rPr lang="en-GB" sz="2400" b="1" dirty="0" smtClean="0">
                <a:solidFill>
                  <a:schemeClr val="accent1">
                    <a:lumMod val="75000"/>
                  </a:schemeClr>
                </a:solidFill>
              </a:rPr>
              <a:t>which checks the stability of the measurements in a short period. </a:t>
            </a:r>
            <a:r>
              <a:rPr lang="en-GB" sz="2400" b="1" dirty="0">
                <a:solidFill>
                  <a:schemeClr val="accent1">
                    <a:lumMod val="75000"/>
                  </a:schemeClr>
                </a:solidFill>
              </a:rPr>
              <a:t>If the instrument after the calibration meets the standard prescribed criteria for the above tests and if the calibration is ensured traceability, the prepared instrument is ready for measurements at the station. Calibration in laboratories is also carried out with the help of traceable reference materials.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a:solidFill>
                  <a:schemeClr val="tx2"/>
                </a:solidFill>
                <a:effectLst>
                  <a:glow>
                    <a:srgbClr val="7F7F7F">
                      <a:alpha val="35000"/>
                    </a:srgbClr>
                  </a:glow>
                </a:effectLst>
              </a:rPr>
              <a:t>6.3 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09577" cy="439123"/>
            <a:chOff x="71999" y="6334443"/>
            <a:chExt cx="500957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0957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619125" y="1343025"/>
            <a:ext cx="7943850" cy="461665"/>
          </a:xfrm>
          <a:prstGeom prst="rect">
            <a:avLst/>
          </a:prstGeom>
          <a:noFill/>
        </p:spPr>
        <p:txBody>
          <a:bodyPr wrap="square" rtlCol="0">
            <a:spAutoFit/>
          </a:bodyPr>
          <a:lstStyle/>
          <a:p>
            <a:r>
              <a:rPr lang="en-GB" sz="2400" b="1" dirty="0" smtClean="0">
                <a:solidFill>
                  <a:schemeClr val="accent1">
                    <a:lumMod val="75000"/>
                  </a:schemeClr>
                </a:solidFill>
              </a:rPr>
              <a:t>"lack of fit" test in three or four points and zero gas</a:t>
            </a:r>
            <a:endParaRPr lang="hr-HR" sz="2400" b="1" dirty="0" smtClean="0">
              <a:solidFill>
                <a:schemeClr val="accent1">
                  <a:lumMod val="75000"/>
                </a:schemeClr>
              </a:solidFill>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172" y="1895475"/>
            <a:ext cx="6624603" cy="423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9512848"/>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000" b="1" dirty="0" smtClean="0">
                <a:solidFill>
                  <a:schemeClr val="tx2"/>
                </a:solidFill>
                <a:effectLst>
                  <a:glow>
                    <a:srgbClr val="7F7F7F">
                      <a:alpha val="35000"/>
                    </a:srgbClr>
                  </a:glow>
                </a:effectLst>
              </a:rPr>
              <a:t> </a:t>
            </a:r>
            <a:r>
              <a:rPr lang="hr-HR" sz="2000" b="1" dirty="0">
                <a:solidFill>
                  <a:schemeClr val="tx2"/>
                </a:solidFill>
                <a:effectLst>
                  <a:glow>
                    <a:srgbClr val="7F7F7F">
                      <a:alpha val="35000"/>
                    </a:srgbClr>
                  </a:glow>
                </a:effectLst>
              </a:rPr>
              <a:t>6.3 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17553" cy="439123"/>
            <a:chOff x="71999" y="6334443"/>
            <a:chExt cx="481755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1755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619125" y="1343025"/>
            <a:ext cx="7943850" cy="461665"/>
          </a:xfrm>
          <a:prstGeom prst="rect">
            <a:avLst/>
          </a:prstGeom>
          <a:noFill/>
        </p:spPr>
        <p:txBody>
          <a:bodyPr wrap="square" rtlCol="0">
            <a:spAutoFit/>
          </a:bodyPr>
          <a:lstStyle/>
          <a:p>
            <a:r>
              <a:rPr lang="hr-HR" sz="2400" b="1" dirty="0">
                <a:solidFill>
                  <a:schemeClr val="accent1">
                    <a:lumMod val="75000"/>
                  </a:schemeClr>
                </a:solidFill>
              </a:rPr>
              <a:t>standard </a:t>
            </a:r>
            <a:r>
              <a:rPr lang="hr-HR" sz="2400" b="1" dirty="0" err="1">
                <a:solidFill>
                  <a:schemeClr val="accent1">
                    <a:lumMod val="75000"/>
                  </a:schemeClr>
                </a:solidFill>
              </a:rPr>
              <a:t>deviation</a:t>
            </a:r>
            <a:r>
              <a:rPr lang="hr-HR" sz="2400" b="1" dirty="0">
                <a:solidFill>
                  <a:schemeClr val="accent1">
                    <a:lumMod val="75000"/>
                  </a:schemeClr>
                </a:solidFill>
              </a:rPr>
              <a:t> </a:t>
            </a:r>
            <a:r>
              <a:rPr lang="hr-HR" sz="2400" b="1" dirty="0" err="1" smtClean="0">
                <a:solidFill>
                  <a:schemeClr val="accent1">
                    <a:lumMod val="75000"/>
                  </a:schemeClr>
                </a:solidFill>
              </a:rPr>
              <a:t>repeat</a:t>
            </a:r>
            <a:r>
              <a:rPr lang="en-GB" sz="2400" b="1" dirty="0" smtClean="0">
                <a:solidFill>
                  <a:schemeClr val="accent1">
                    <a:lumMod val="75000"/>
                  </a:schemeClr>
                </a:solidFill>
              </a:rPr>
              <a:t>ability</a:t>
            </a:r>
            <a:r>
              <a:rPr lang="hr-HR" sz="2400" b="1" dirty="0" smtClean="0">
                <a:solidFill>
                  <a:schemeClr val="accent1">
                    <a:lumMod val="75000"/>
                  </a:schemeClr>
                </a:solidFill>
              </a:rPr>
              <a:t> </a:t>
            </a:r>
            <a:r>
              <a:rPr lang="hr-HR" sz="2400" b="1" dirty="0">
                <a:solidFill>
                  <a:schemeClr val="accent1">
                    <a:lumMod val="75000"/>
                  </a:schemeClr>
                </a:solidFill>
              </a:rPr>
              <a:t>test</a:t>
            </a:r>
            <a:endParaRPr lang="hr-HR" sz="2400" b="1" dirty="0" smtClean="0">
              <a:solidFill>
                <a:schemeClr val="accent1">
                  <a:lumMod val="75000"/>
                </a:schemeClr>
              </a:solidFill>
            </a:endParaRPr>
          </a:p>
        </p:txBody>
      </p: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0364" y="1812456"/>
            <a:ext cx="3963134" cy="452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3117371"/>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smtClean="0">
                <a:solidFill>
                  <a:schemeClr val="tx2"/>
                </a:solidFill>
                <a:effectLst>
                  <a:glow>
                    <a:srgbClr val="7F7F7F">
                      <a:alpha val="35000"/>
                    </a:srgbClr>
                  </a:glow>
                </a:effectLst>
              </a:rPr>
              <a:t>6.3 </a:t>
            </a:r>
            <a:r>
              <a:rPr lang="hr-HR" sz="2000" b="1" dirty="0">
                <a:solidFill>
                  <a:schemeClr val="tx2"/>
                </a:solidFill>
                <a:effectLst>
                  <a:glow>
                    <a:srgbClr val="7F7F7F">
                      <a:alpha val="35000"/>
                    </a:srgbClr>
                  </a:glow>
                </a:effectLst>
              </a:rPr>
              <a:t>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229033" cy="439123"/>
            <a:chOff x="71999" y="6334443"/>
            <a:chExt cx="522903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2903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323850" y="1285875"/>
            <a:ext cx="8048625" cy="1569660"/>
          </a:xfrm>
          <a:prstGeom prst="rect">
            <a:avLst/>
          </a:prstGeom>
          <a:noFill/>
        </p:spPr>
        <p:txBody>
          <a:bodyPr wrap="square" rtlCol="0">
            <a:spAutoFit/>
          </a:bodyPr>
          <a:lstStyle/>
          <a:p>
            <a:r>
              <a:rPr lang="en-GB" sz="2400" b="1" dirty="0" smtClean="0">
                <a:solidFill>
                  <a:schemeClr val="accent1">
                    <a:lumMod val="75000"/>
                  </a:schemeClr>
                </a:solidFill>
                <a:latin typeface="+mj-lt"/>
                <a:cs typeface="Arial" pitchFamily="34" charset="0"/>
              </a:rPr>
              <a:t>A national reference laboratory is required to ensure traceability of measurement for devices for automatic monitoring of air quality in the State network. (2008/50/EC Art. 3 Ann. AND C)</a:t>
            </a:r>
            <a:endParaRPr lang="hr-HR" sz="2400" dirty="0">
              <a:solidFill>
                <a:schemeClr val="accent1">
                  <a:lumMod val="75000"/>
                </a:schemeClr>
              </a:solidFill>
              <a:latin typeface="+mj-lt"/>
            </a:endParaRPr>
          </a:p>
        </p:txBody>
      </p:sp>
      <p:sp>
        <p:nvSpPr>
          <p:cNvPr id="12" name="TextBox 11"/>
          <p:cNvSpPr txBox="1"/>
          <p:nvPr/>
        </p:nvSpPr>
        <p:spPr>
          <a:xfrm>
            <a:off x="704850" y="3257550"/>
            <a:ext cx="7800975" cy="369332"/>
          </a:xfrm>
          <a:prstGeom prst="rect">
            <a:avLst/>
          </a:prstGeom>
          <a:noFill/>
        </p:spPr>
        <p:txBody>
          <a:bodyPr wrap="square" rtlCol="0">
            <a:spAutoFit/>
          </a:bodyPr>
          <a:lstStyle/>
          <a:p>
            <a:endParaRPr lang="hr-HR" dirty="0"/>
          </a:p>
        </p:txBody>
      </p:sp>
      <p:sp>
        <p:nvSpPr>
          <p:cNvPr id="13" name="TextBox 9"/>
          <p:cNvSpPr txBox="1">
            <a:spLocks noChangeArrowheads="1"/>
          </p:cNvSpPr>
          <p:nvPr/>
        </p:nvSpPr>
        <p:spPr bwMode="auto">
          <a:xfrm>
            <a:off x="323850" y="2817316"/>
            <a:ext cx="8820150" cy="3416320"/>
          </a:xfrm>
          <a:prstGeom prst="rect">
            <a:avLst/>
          </a:prstGeom>
          <a:noFill/>
          <a:ln w="9525">
            <a:noFill/>
            <a:miter lim="800000"/>
            <a:headEnd/>
            <a:tailEnd/>
          </a:ln>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150000"/>
              </a:lnSpc>
              <a:spcBef>
                <a:spcPct val="0"/>
              </a:spcBef>
              <a:buFontTx/>
              <a:buNone/>
              <a:defRPr/>
            </a:pPr>
            <a:r>
              <a:rPr lang="en-GB" altLang="sr-Latn-RS" sz="2400" b="1" dirty="0" smtClean="0">
                <a:solidFill>
                  <a:schemeClr val="accent6">
                    <a:lumMod val="75000"/>
                  </a:schemeClr>
                </a:solidFill>
                <a:latin typeface="+mj-lt"/>
                <a:cs typeface="Arial" pitchFamily="34" charset="0"/>
              </a:rPr>
              <a:t>The traceability to the SI standard is achieved by the use of:</a:t>
            </a:r>
            <a:r>
              <a:rPr lang="hr-HR" altLang="sr-Latn-RS" sz="2400" b="1" dirty="0" smtClean="0">
                <a:solidFill>
                  <a:schemeClr val="accent1">
                    <a:lumMod val="75000"/>
                  </a:schemeClr>
                </a:solidFill>
                <a:latin typeface="+mj-lt"/>
                <a:cs typeface="Arial" pitchFamily="34" charset="0"/>
              </a:rPr>
              <a:t> </a:t>
            </a:r>
          </a:p>
          <a:p>
            <a:pPr marL="342900" indent="-342900" eaLnBrk="1" hangingPunct="1">
              <a:lnSpc>
                <a:spcPct val="150000"/>
              </a:lnSpc>
              <a:spcBef>
                <a:spcPct val="0"/>
              </a:spcBef>
              <a:defRPr/>
            </a:pPr>
            <a:r>
              <a:rPr lang="en-GB" altLang="sr-Latn-RS" sz="2400" b="1" dirty="0" smtClean="0">
                <a:solidFill>
                  <a:schemeClr val="accent1">
                    <a:lumMod val="75000"/>
                  </a:schemeClr>
                </a:solidFill>
                <a:latin typeface="+mj-lt"/>
                <a:cs typeface="Arial" pitchFamily="34" charset="0"/>
              </a:rPr>
              <a:t>the primary standard gases (PRM) or gases certified in accredited laboratories (CRM)</a:t>
            </a:r>
            <a:endParaRPr lang="hr-HR" altLang="sr-Latn-RS" sz="2400" b="1" dirty="0" smtClean="0">
              <a:solidFill>
                <a:schemeClr val="accent1">
                  <a:lumMod val="75000"/>
                </a:schemeClr>
              </a:solidFill>
              <a:latin typeface="+mj-lt"/>
              <a:cs typeface="Arial" pitchFamily="34" charset="0"/>
            </a:endParaRPr>
          </a:p>
          <a:p>
            <a:pPr marL="342900" indent="-342900" eaLnBrk="1" hangingPunct="1">
              <a:lnSpc>
                <a:spcPct val="150000"/>
              </a:lnSpc>
              <a:spcBef>
                <a:spcPct val="0"/>
              </a:spcBef>
              <a:defRPr/>
            </a:pPr>
            <a:r>
              <a:rPr lang="en-GB" altLang="sr-Latn-RS" sz="2400" b="1" dirty="0" smtClean="0">
                <a:solidFill>
                  <a:schemeClr val="accent1">
                    <a:lumMod val="75000"/>
                  </a:schemeClr>
                </a:solidFill>
                <a:latin typeface="+mj-lt"/>
                <a:cs typeface="Arial" pitchFamily="34" charset="0"/>
              </a:rPr>
              <a:t>calibration of calibrators in the accredited laboratories </a:t>
            </a:r>
            <a:endParaRPr lang="hr-HR" altLang="sr-Latn-RS" sz="2400" b="1" dirty="0" smtClean="0">
              <a:solidFill>
                <a:schemeClr val="accent1">
                  <a:lumMod val="75000"/>
                </a:schemeClr>
              </a:solidFill>
              <a:latin typeface="+mj-lt"/>
              <a:cs typeface="Arial" pitchFamily="34" charset="0"/>
            </a:endParaRPr>
          </a:p>
          <a:p>
            <a:pPr marL="342900" indent="-342900" eaLnBrk="1" hangingPunct="1">
              <a:lnSpc>
                <a:spcPct val="150000"/>
              </a:lnSpc>
              <a:spcBef>
                <a:spcPct val="0"/>
              </a:spcBef>
              <a:defRPr/>
            </a:pPr>
            <a:r>
              <a:rPr lang="en-GB" altLang="sr-Latn-RS" sz="2400" b="1" dirty="0">
                <a:solidFill>
                  <a:schemeClr val="accent1">
                    <a:lumMod val="75000"/>
                  </a:schemeClr>
                </a:solidFill>
                <a:latin typeface="+mj-lt"/>
                <a:cs typeface="Arial" pitchFamily="34" charset="0"/>
              </a:rPr>
              <a:t>regular </a:t>
            </a:r>
            <a:r>
              <a:rPr lang="en-GB" altLang="sr-Latn-RS" sz="2400" b="1" dirty="0" smtClean="0">
                <a:solidFill>
                  <a:schemeClr val="accent1">
                    <a:lumMod val="75000"/>
                  </a:schemeClr>
                </a:solidFill>
                <a:latin typeface="+mj-lt"/>
                <a:cs typeface="Arial" pitchFamily="34" charset="0"/>
              </a:rPr>
              <a:t>proficiency testing with </a:t>
            </a:r>
            <a:r>
              <a:rPr lang="en-GB" altLang="sr-Latn-RS" sz="2400" b="1" dirty="0">
                <a:solidFill>
                  <a:schemeClr val="accent1">
                    <a:lumMod val="75000"/>
                  </a:schemeClr>
                </a:solidFill>
                <a:latin typeface="+mj-lt"/>
                <a:cs typeface="Arial" pitchFamily="34" charset="0"/>
              </a:rPr>
              <a:t>reference laboratory instruments organized by JRC (Ref. Lab EU) - WHO - AQUILA</a:t>
            </a:r>
            <a:r>
              <a:rPr lang="hr-HR" altLang="sr-Latn-RS" sz="2400" b="1" dirty="0" smtClean="0">
                <a:solidFill>
                  <a:schemeClr val="accent1">
                    <a:lumMod val="75000"/>
                  </a:schemeClr>
                </a:solidFill>
                <a:latin typeface="+mj-lt"/>
                <a:cs typeface="Arial" pitchFamily="34" charset="0"/>
              </a:rPr>
              <a:t>	</a:t>
            </a:r>
            <a:endParaRPr lang="en-US" altLang="sr-Latn-RS" sz="2400" b="1" dirty="0" smtClean="0">
              <a:solidFill>
                <a:schemeClr val="accent1">
                  <a:lumMod val="75000"/>
                </a:schemeClr>
              </a:solidFill>
              <a:latin typeface="+mj-lt"/>
              <a:cs typeface="Arial" pitchFamily="34" charset="0"/>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smtClean="0">
                <a:solidFill>
                  <a:schemeClr val="tx2"/>
                </a:solidFill>
                <a:effectLst>
                  <a:glow>
                    <a:srgbClr val="7F7F7F">
                      <a:alpha val="35000"/>
                    </a:srgbClr>
                  </a:glow>
                </a:effectLst>
              </a:rPr>
              <a:t>6.3 </a:t>
            </a:r>
            <a:r>
              <a:rPr lang="hr-HR" sz="2000" b="1" dirty="0">
                <a:solidFill>
                  <a:schemeClr val="tx2"/>
                </a:solidFill>
                <a:effectLst>
                  <a:glow>
                    <a:srgbClr val="7F7F7F">
                      <a:alpha val="35000"/>
                    </a:srgbClr>
                  </a:glow>
                </a:effectLst>
              </a:rPr>
              <a:t>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37009" cy="439123"/>
            <a:chOff x="71999" y="6334443"/>
            <a:chExt cx="503700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3700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9"/>
          <p:cNvSpPr txBox="1">
            <a:spLocks noChangeArrowheads="1"/>
          </p:cNvSpPr>
          <p:nvPr/>
        </p:nvSpPr>
        <p:spPr bwMode="auto">
          <a:xfrm>
            <a:off x="466725" y="1457325"/>
            <a:ext cx="8416925" cy="4939814"/>
          </a:xfrm>
          <a:prstGeom prst="rect">
            <a:avLst/>
          </a:prstGeom>
          <a:noFill/>
          <a:ln w="9525">
            <a:noFill/>
            <a:miter lim="800000"/>
            <a:headEnd/>
            <a:tailEnd/>
          </a:ln>
        </p:spPr>
        <p:txBody>
          <a:bodyPr wrap="square">
            <a:spAutoFit/>
          </a:bodyPr>
          <a:lstStyle/>
          <a:p>
            <a:pPr>
              <a:lnSpc>
                <a:spcPct val="150000"/>
              </a:lnSpc>
              <a:defRPr/>
            </a:pPr>
            <a:endParaRPr lang="hr-HR" sz="2400" b="1" dirty="0">
              <a:solidFill>
                <a:srgbClr val="CC0000"/>
              </a:solidFill>
              <a:latin typeface="Verdana" pitchFamily="34" charset="0"/>
              <a:cs typeface="Arial" pitchFamily="34" charset="0"/>
            </a:endParaRPr>
          </a:p>
          <a:p>
            <a:pPr>
              <a:lnSpc>
                <a:spcPct val="150000"/>
              </a:lnSpc>
              <a:defRPr/>
            </a:pPr>
            <a:r>
              <a:rPr lang="hr-HR" sz="2400" b="1" dirty="0">
                <a:solidFill>
                  <a:srgbClr val="CC0000"/>
                </a:solidFill>
                <a:latin typeface="Verdana" pitchFamily="34" charset="0"/>
                <a:cs typeface="Arial" pitchFamily="34" charset="0"/>
              </a:rPr>
              <a:t>			</a:t>
            </a:r>
          </a:p>
          <a:p>
            <a:pPr>
              <a:lnSpc>
                <a:spcPct val="150000"/>
              </a:lnSpc>
              <a:defRPr/>
            </a:pPr>
            <a:r>
              <a:rPr lang="hr-HR" sz="2400" b="1" dirty="0">
                <a:solidFill>
                  <a:srgbClr val="CC0000"/>
                </a:solidFill>
                <a:latin typeface="Verdana" pitchFamily="34" charset="0"/>
                <a:cs typeface="Arial" pitchFamily="34" charset="0"/>
              </a:rPr>
              <a:t>			</a:t>
            </a:r>
            <a:r>
              <a:rPr lang="hr-HR" sz="2000" b="1" dirty="0">
                <a:solidFill>
                  <a:srgbClr val="CC0000"/>
                </a:solidFill>
                <a:latin typeface="Verdana" pitchFamily="34" charset="0"/>
                <a:cs typeface="Arial" pitchFamily="34" charset="0"/>
              </a:rPr>
              <a:t>Č</a:t>
            </a:r>
            <a:r>
              <a:rPr lang="en-US" sz="2000" b="1" dirty="0">
                <a:solidFill>
                  <a:srgbClr val="CC0000"/>
                </a:solidFill>
                <a:latin typeface="Verdana" pitchFamily="34" charset="0"/>
                <a:cs typeface="Arial" pitchFamily="34" charset="0"/>
              </a:rPr>
              <a:t>MI </a:t>
            </a:r>
            <a:r>
              <a:rPr lang="hr-HR" sz="2000" b="1" dirty="0">
                <a:solidFill>
                  <a:srgbClr val="CC0000"/>
                </a:solidFill>
                <a:latin typeface="Verdana" pitchFamily="34" charset="0"/>
                <a:cs typeface="Arial" pitchFamily="34" charset="0"/>
              </a:rPr>
              <a:t>		</a:t>
            </a:r>
            <a:r>
              <a:rPr lang="en-US" sz="2000" b="1" dirty="0">
                <a:solidFill>
                  <a:srgbClr val="CC0000"/>
                </a:solidFill>
                <a:latin typeface="Verdana" pitchFamily="34" charset="0"/>
                <a:cs typeface="Arial" pitchFamily="34" charset="0"/>
              </a:rPr>
              <a:t>Brno</a:t>
            </a:r>
          </a:p>
          <a:p>
            <a:pPr>
              <a:lnSpc>
                <a:spcPct val="150000"/>
              </a:lnSpc>
              <a:buFont typeface="Arial" pitchFamily="34" charset="0"/>
              <a:buNone/>
              <a:defRPr/>
            </a:pPr>
            <a:r>
              <a:rPr lang="hr-HR" sz="2000" b="1" dirty="0">
                <a:solidFill>
                  <a:srgbClr val="CC0000"/>
                </a:solidFill>
                <a:latin typeface="Verdana" pitchFamily="34" charset="0"/>
                <a:cs typeface="Arial" pitchFamily="34" charset="0"/>
              </a:rPr>
              <a:t>                      	</a:t>
            </a:r>
            <a:r>
              <a:rPr lang="en-US" sz="2000" b="1" dirty="0">
                <a:solidFill>
                  <a:srgbClr val="CC0000"/>
                </a:solidFill>
                <a:latin typeface="Verdana" pitchFamily="34" charset="0"/>
                <a:cs typeface="Arial" pitchFamily="34" charset="0"/>
              </a:rPr>
              <a:t>NMI </a:t>
            </a:r>
            <a:r>
              <a:rPr lang="hr-HR" sz="2000" b="1" dirty="0">
                <a:solidFill>
                  <a:srgbClr val="CC0000"/>
                </a:solidFill>
                <a:latin typeface="Verdana" pitchFamily="34" charset="0"/>
                <a:cs typeface="Arial" pitchFamily="34" charset="0"/>
              </a:rPr>
              <a:t>		</a:t>
            </a:r>
            <a:r>
              <a:rPr lang="en-US" sz="2000" b="1" dirty="0">
                <a:solidFill>
                  <a:srgbClr val="CC0000"/>
                </a:solidFill>
                <a:latin typeface="Verdana" pitchFamily="34" charset="0"/>
                <a:cs typeface="Arial" pitchFamily="34" charset="0"/>
              </a:rPr>
              <a:t>Delft</a:t>
            </a:r>
          </a:p>
          <a:p>
            <a:pPr>
              <a:lnSpc>
                <a:spcPct val="150000"/>
              </a:lnSpc>
              <a:buFont typeface="Arial" pitchFamily="34" charset="0"/>
              <a:buNone/>
              <a:defRPr/>
            </a:pPr>
            <a:r>
              <a:rPr lang="hr-HR" sz="2000" b="1" dirty="0">
                <a:solidFill>
                  <a:srgbClr val="CC0000"/>
                </a:solidFill>
                <a:latin typeface="Verdana" pitchFamily="34" charset="0"/>
                <a:cs typeface="Arial" pitchFamily="34" charset="0"/>
              </a:rPr>
              <a:t>                      	</a:t>
            </a:r>
            <a:r>
              <a:rPr lang="en-US" sz="2000" b="1" dirty="0">
                <a:solidFill>
                  <a:srgbClr val="CC0000"/>
                </a:solidFill>
                <a:latin typeface="Verdana" pitchFamily="34" charset="0"/>
                <a:cs typeface="Arial" pitchFamily="34" charset="0"/>
              </a:rPr>
              <a:t>Linde </a:t>
            </a:r>
            <a:r>
              <a:rPr lang="hr-HR" sz="2000" b="1" dirty="0">
                <a:solidFill>
                  <a:srgbClr val="CC0000"/>
                </a:solidFill>
                <a:latin typeface="Verdana" pitchFamily="34" charset="0"/>
                <a:cs typeface="Arial" pitchFamily="34" charset="0"/>
              </a:rPr>
              <a:t>		</a:t>
            </a:r>
            <a:r>
              <a:rPr lang="en-US" sz="2000" b="1" dirty="0">
                <a:solidFill>
                  <a:srgbClr val="CC0000"/>
                </a:solidFill>
                <a:latin typeface="Verdana" pitchFamily="34" charset="0"/>
                <a:cs typeface="Arial" pitchFamily="34" charset="0"/>
              </a:rPr>
              <a:t>Prag</a:t>
            </a:r>
            <a:endParaRPr lang="hr-HR" sz="2000" b="1" dirty="0">
              <a:solidFill>
                <a:srgbClr val="CC0000"/>
              </a:solidFill>
              <a:latin typeface="Verdana" pitchFamily="34" charset="0"/>
              <a:cs typeface="Arial" pitchFamily="34" charset="0"/>
            </a:endParaRPr>
          </a:p>
          <a:p>
            <a:pPr>
              <a:lnSpc>
                <a:spcPct val="150000"/>
              </a:lnSpc>
              <a:buFont typeface="Arial" pitchFamily="34" charset="0"/>
              <a:buNone/>
              <a:defRPr/>
            </a:pPr>
            <a:r>
              <a:rPr lang="hr-HR" sz="2000" b="1" dirty="0">
                <a:solidFill>
                  <a:srgbClr val="CC0000"/>
                </a:solidFill>
                <a:latin typeface="Verdana" pitchFamily="34" charset="0"/>
                <a:cs typeface="Arial" pitchFamily="34" charset="0"/>
              </a:rPr>
              <a:t>		     	</a:t>
            </a:r>
            <a:r>
              <a:rPr lang="hr-HR" sz="2000" b="1" dirty="0" smtClean="0">
                <a:solidFill>
                  <a:srgbClr val="CC0000"/>
                </a:solidFill>
                <a:latin typeface="Verdana" pitchFamily="34" charset="0"/>
                <a:cs typeface="Arial" pitchFamily="34" charset="0"/>
              </a:rPr>
              <a:t>UBA	</a:t>
            </a:r>
            <a:r>
              <a:rPr lang="hr-HR" sz="2000" b="1" dirty="0">
                <a:solidFill>
                  <a:srgbClr val="CC0000"/>
                </a:solidFill>
                <a:latin typeface="Verdana" pitchFamily="34" charset="0"/>
                <a:cs typeface="Arial" pitchFamily="34" charset="0"/>
              </a:rPr>
              <a:t>	</a:t>
            </a:r>
            <a:r>
              <a:rPr lang="hr-HR" sz="2000" b="1" dirty="0" smtClean="0">
                <a:solidFill>
                  <a:srgbClr val="CC0000"/>
                </a:solidFill>
                <a:latin typeface="Verdana" pitchFamily="34" charset="0"/>
                <a:cs typeface="Arial" pitchFamily="34" charset="0"/>
              </a:rPr>
              <a:t>Beč</a:t>
            </a:r>
            <a:r>
              <a:rPr lang="hr-HR" sz="2000" b="1" dirty="0">
                <a:solidFill>
                  <a:srgbClr val="CC0000"/>
                </a:solidFill>
                <a:latin typeface="Verdana" pitchFamily="34" charset="0"/>
                <a:cs typeface="Arial" pitchFamily="34" charset="0"/>
              </a:rPr>
              <a:t>		</a:t>
            </a:r>
            <a:endParaRPr lang="en-US" sz="2000" b="1" dirty="0">
              <a:solidFill>
                <a:srgbClr val="CC0000"/>
              </a:solidFill>
              <a:latin typeface="Verdana" pitchFamily="34" charset="0"/>
              <a:cs typeface="Arial" pitchFamily="34" charset="0"/>
            </a:endParaRPr>
          </a:p>
          <a:p>
            <a:pPr>
              <a:lnSpc>
                <a:spcPct val="150000"/>
              </a:lnSpc>
              <a:buFont typeface="Arial" pitchFamily="34" charset="0"/>
              <a:buNone/>
              <a:defRPr/>
            </a:pPr>
            <a:r>
              <a:rPr lang="hr-HR" sz="2000" b="1" dirty="0">
                <a:solidFill>
                  <a:srgbClr val="CC0000"/>
                </a:solidFill>
                <a:latin typeface="Verdana" pitchFamily="34" charset="0"/>
                <a:cs typeface="Arial" pitchFamily="34" charset="0"/>
              </a:rPr>
              <a:t>                      	</a:t>
            </a:r>
            <a:r>
              <a:rPr lang="hr-HR" sz="2000" b="1" dirty="0" smtClean="0">
                <a:solidFill>
                  <a:srgbClr val="CC0000"/>
                </a:solidFill>
                <a:latin typeface="Verdana" pitchFamily="34" charset="0"/>
                <a:cs typeface="Arial" pitchFamily="34" charset="0"/>
              </a:rPr>
              <a:t>NPL	</a:t>
            </a:r>
            <a:r>
              <a:rPr lang="en-US" sz="2000" b="1" dirty="0" smtClean="0">
                <a:solidFill>
                  <a:srgbClr val="CC0000"/>
                </a:solidFill>
                <a:latin typeface="Verdana" pitchFamily="34" charset="0"/>
                <a:cs typeface="Arial" pitchFamily="34" charset="0"/>
              </a:rPr>
              <a:t> </a:t>
            </a:r>
            <a:r>
              <a:rPr lang="hr-HR" sz="2000" b="1" dirty="0">
                <a:solidFill>
                  <a:srgbClr val="CC0000"/>
                </a:solidFill>
                <a:latin typeface="Verdana" pitchFamily="34" charset="0"/>
                <a:cs typeface="Arial" pitchFamily="34" charset="0"/>
              </a:rPr>
              <a:t>	</a:t>
            </a:r>
            <a:r>
              <a:rPr lang="hr-HR" sz="2000" b="1" dirty="0" smtClean="0">
                <a:solidFill>
                  <a:srgbClr val="CC0000"/>
                </a:solidFill>
                <a:latin typeface="Verdana" pitchFamily="34" charset="0"/>
                <a:cs typeface="Arial" pitchFamily="34" charset="0"/>
              </a:rPr>
              <a:t>London</a:t>
            </a:r>
            <a:endParaRPr lang="en-US" sz="2000" b="1" dirty="0">
              <a:solidFill>
                <a:srgbClr val="CC0000"/>
              </a:solidFill>
              <a:latin typeface="Verdana" pitchFamily="34" charset="0"/>
              <a:cs typeface="Arial" pitchFamily="34" charset="0"/>
            </a:endParaRPr>
          </a:p>
          <a:p>
            <a:pPr>
              <a:lnSpc>
                <a:spcPct val="150000"/>
              </a:lnSpc>
              <a:buFont typeface="Arial" pitchFamily="34" charset="0"/>
              <a:buNone/>
              <a:defRPr/>
            </a:pPr>
            <a:r>
              <a:rPr lang="hr-HR" sz="2000" b="1" dirty="0">
                <a:solidFill>
                  <a:srgbClr val="CC0000"/>
                </a:solidFill>
                <a:latin typeface="Verdana" pitchFamily="34" charset="0"/>
                <a:cs typeface="Arial" pitchFamily="34" charset="0"/>
              </a:rPr>
              <a:t>                      	</a:t>
            </a:r>
            <a:r>
              <a:rPr lang="en-US" sz="2000" b="1" dirty="0">
                <a:solidFill>
                  <a:srgbClr val="CC0000"/>
                </a:solidFill>
                <a:latin typeface="Verdana" pitchFamily="34" charset="0"/>
                <a:cs typeface="Arial" pitchFamily="34" charset="0"/>
              </a:rPr>
              <a:t>LNI </a:t>
            </a:r>
            <a:r>
              <a:rPr lang="hr-HR" sz="2000" b="1" dirty="0">
                <a:solidFill>
                  <a:srgbClr val="CC0000"/>
                </a:solidFill>
                <a:latin typeface="Verdana" pitchFamily="34" charset="0"/>
                <a:cs typeface="Arial" pitchFamily="34" charset="0"/>
              </a:rPr>
              <a:t>		</a:t>
            </a:r>
            <a:r>
              <a:rPr lang="en-US" sz="2000" b="1" dirty="0" err="1">
                <a:solidFill>
                  <a:srgbClr val="CC0000"/>
                </a:solidFill>
                <a:latin typeface="Verdana" pitchFamily="34" charset="0"/>
                <a:cs typeface="Arial" pitchFamily="34" charset="0"/>
              </a:rPr>
              <a:t>Geneve</a:t>
            </a:r>
            <a:r>
              <a:rPr lang="en-US" sz="2000" b="1" dirty="0">
                <a:solidFill>
                  <a:srgbClr val="CC0000"/>
                </a:solidFill>
                <a:latin typeface="Verdana" pitchFamily="34" charset="0"/>
                <a:cs typeface="Arial" pitchFamily="34" charset="0"/>
              </a:rPr>
              <a:t> </a:t>
            </a:r>
            <a:endParaRPr lang="hr-HR" sz="2000" b="1" dirty="0">
              <a:solidFill>
                <a:srgbClr val="CC0000"/>
              </a:solidFill>
              <a:latin typeface="Verdana" pitchFamily="34" charset="0"/>
              <a:cs typeface="Arial" pitchFamily="34" charset="0"/>
            </a:endParaRPr>
          </a:p>
          <a:p>
            <a:pPr>
              <a:lnSpc>
                <a:spcPct val="150000"/>
              </a:lnSpc>
              <a:buFont typeface="Arial" pitchFamily="34" charset="0"/>
              <a:buNone/>
              <a:defRPr/>
            </a:pPr>
            <a:r>
              <a:rPr lang="hr-HR" sz="2000" b="1" dirty="0">
                <a:solidFill>
                  <a:srgbClr val="CC0000"/>
                </a:solidFill>
                <a:latin typeface="Verdana" pitchFamily="34" charset="0"/>
                <a:cs typeface="Arial" pitchFamily="34" charset="0"/>
              </a:rPr>
              <a:t>			FMI 		Helsinki</a:t>
            </a:r>
          </a:p>
          <a:p>
            <a:pPr>
              <a:lnSpc>
                <a:spcPct val="150000"/>
              </a:lnSpc>
              <a:buFont typeface="Arial" pitchFamily="34" charset="0"/>
              <a:buNone/>
              <a:defRPr/>
            </a:pPr>
            <a:r>
              <a:rPr lang="en-US" b="1" dirty="0">
                <a:solidFill>
                  <a:schemeClr val="tx2"/>
                </a:solidFill>
                <a:latin typeface="Verdana" pitchFamily="34" charset="0"/>
                <a:cs typeface="Arial" pitchFamily="34" charset="0"/>
              </a:rPr>
              <a:t>    </a:t>
            </a:r>
          </a:p>
        </p:txBody>
      </p:sp>
      <p:sp>
        <p:nvSpPr>
          <p:cNvPr id="10" name="Rectangle 9"/>
          <p:cNvSpPr/>
          <p:nvPr/>
        </p:nvSpPr>
        <p:spPr>
          <a:xfrm>
            <a:off x="466725" y="1552575"/>
            <a:ext cx="8553450" cy="1200329"/>
          </a:xfrm>
          <a:prstGeom prst="rect">
            <a:avLst/>
          </a:prstGeom>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lnSpc>
                <a:spcPct val="150000"/>
              </a:lnSpc>
              <a:defRPr/>
            </a:pPr>
            <a:r>
              <a:rPr lang="en-GB" altLang="sr-Latn-RS" sz="2400" b="1" dirty="0">
                <a:solidFill>
                  <a:srgbClr val="000066"/>
                </a:solidFill>
                <a:latin typeface="+mj-lt"/>
                <a:cs typeface="Arial" pitchFamily="34" charset="0"/>
              </a:rPr>
              <a:t>Several prominent institutions from which Croatian </a:t>
            </a:r>
            <a:r>
              <a:rPr lang="en-GB" altLang="sr-Latn-RS" sz="2400" b="1" dirty="0" smtClean="0">
                <a:solidFill>
                  <a:srgbClr val="000066"/>
                </a:solidFill>
                <a:latin typeface="+mj-lt"/>
                <a:cs typeface="Arial" pitchFamily="34" charset="0"/>
              </a:rPr>
              <a:t>reference laboratory </a:t>
            </a:r>
            <a:r>
              <a:rPr lang="en-GB" altLang="sr-Latn-RS" sz="2400" b="1" dirty="0">
                <a:solidFill>
                  <a:srgbClr val="000066"/>
                </a:solidFill>
                <a:latin typeface="+mj-lt"/>
                <a:cs typeface="Arial" pitchFamily="34" charset="0"/>
              </a:rPr>
              <a:t>provide measuring traceability:</a:t>
            </a:r>
            <a:endParaRPr lang="en-US" altLang="sr-Latn-RS" sz="2400" b="1" dirty="0" smtClean="0">
              <a:solidFill>
                <a:srgbClr val="000066"/>
              </a:solidFill>
              <a:latin typeface="+mj-lt"/>
              <a:cs typeface="Arial" pitchFamily="34" charset="0"/>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000" b="1" dirty="0" smtClean="0">
                <a:solidFill>
                  <a:schemeClr val="tx2"/>
                </a:solidFill>
                <a:effectLst>
                  <a:glow>
                    <a:srgbClr val="7F7F7F">
                      <a:alpha val="35000"/>
                    </a:srgbClr>
                  </a:glow>
                </a:effectLst>
              </a:rPr>
              <a:t> </a:t>
            </a:r>
            <a:r>
              <a:rPr lang="hr-HR" sz="2000" b="1" dirty="0">
                <a:solidFill>
                  <a:schemeClr val="tx2"/>
                </a:solidFill>
                <a:effectLst>
                  <a:glow>
                    <a:srgbClr val="7F7F7F">
                      <a:alpha val="35000"/>
                    </a:srgbClr>
                  </a:glow>
                </a:effectLst>
              </a:rPr>
              <a:t>6.3 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229033" cy="439123"/>
            <a:chOff x="71999" y="6334443"/>
            <a:chExt cx="522903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2903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920877" y="1334248"/>
            <a:ext cx="7943850" cy="461665"/>
          </a:xfrm>
          <a:prstGeom prst="rect">
            <a:avLst/>
          </a:prstGeom>
          <a:noFill/>
        </p:spPr>
        <p:txBody>
          <a:bodyPr wrap="square" rtlCol="0">
            <a:spAutoFit/>
          </a:bodyPr>
          <a:lstStyle/>
          <a:p>
            <a:r>
              <a:rPr lang="en-GB" sz="2400" b="1" dirty="0">
                <a:solidFill>
                  <a:schemeClr val="accent1">
                    <a:lumMod val="75000"/>
                  </a:schemeClr>
                </a:solidFill>
              </a:rPr>
              <a:t>calibration </a:t>
            </a:r>
            <a:r>
              <a:rPr lang="en-GB" sz="2400" b="1" dirty="0" smtClean="0">
                <a:solidFill>
                  <a:schemeClr val="accent1">
                    <a:lumMod val="75000"/>
                  </a:schemeClr>
                </a:solidFill>
              </a:rPr>
              <a:t>with </a:t>
            </a:r>
            <a:r>
              <a:rPr lang="en-GB" sz="2400" b="1" dirty="0">
                <a:solidFill>
                  <a:schemeClr val="accent1">
                    <a:lumMod val="75000"/>
                  </a:schemeClr>
                </a:solidFill>
              </a:rPr>
              <a:t>certified or primary standards</a:t>
            </a:r>
            <a:endParaRPr lang="it-IT" sz="2400" b="1" dirty="0" smtClean="0">
              <a:solidFill>
                <a:schemeClr val="accent1">
                  <a:lumMod val="75000"/>
                </a:schemeClr>
              </a:solidFill>
            </a:endParaRP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551" y="1810244"/>
            <a:ext cx="6238224" cy="4390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508219"/>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a:solidFill>
                  <a:schemeClr val="tx2"/>
                </a:solidFill>
                <a:effectLst>
                  <a:glow>
                    <a:srgbClr val="7F7F7F">
                      <a:alpha val="35000"/>
                    </a:srgbClr>
                  </a:glow>
                </a:effectLst>
              </a:rPr>
              <a:t>6.3 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19305" cy="439123"/>
            <a:chOff x="71999" y="6334443"/>
            <a:chExt cx="511930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1930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619125" y="1390650"/>
            <a:ext cx="7943850" cy="461665"/>
          </a:xfrm>
          <a:prstGeom prst="rect">
            <a:avLst/>
          </a:prstGeom>
          <a:noFill/>
        </p:spPr>
        <p:txBody>
          <a:bodyPr wrap="square" rtlCol="0">
            <a:spAutoFit/>
          </a:bodyPr>
          <a:lstStyle/>
          <a:p>
            <a:r>
              <a:rPr lang="en-GB" sz="2400" b="1" dirty="0">
                <a:solidFill>
                  <a:schemeClr val="accent1">
                    <a:lumMod val="75000"/>
                  </a:schemeClr>
                </a:solidFill>
              </a:rPr>
              <a:t>calibration </a:t>
            </a:r>
            <a:r>
              <a:rPr lang="en-GB" sz="2400" b="1" dirty="0" smtClean="0">
                <a:solidFill>
                  <a:schemeClr val="accent1">
                    <a:lumMod val="75000"/>
                  </a:schemeClr>
                </a:solidFill>
              </a:rPr>
              <a:t>with </a:t>
            </a:r>
            <a:r>
              <a:rPr lang="en-GB" sz="2400" b="1" dirty="0">
                <a:solidFill>
                  <a:schemeClr val="accent1">
                    <a:lumMod val="75000"/>
                  </a:schemeClr>
                </a:solidFill>
              </a:rPr>
              <a:t>certified or primary standards</a:t>
            </a:r>
            <a:endParaRPr lang="it-IT" sz="2400" b="1" dirty="0" smtClean="0">
              <a:solidFill>
                <a:schemeClr val="accent1">
                  <a:lumMod val="75000"/>
                </a:schemeClr>
              </a:solidFill>
            </a:endParaRP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239" y="1943597"/>
            <a:ext cx="3089999"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1050" y="1962627"/>
            <a:ext cx="3093483"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3087257"/>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smtClean="0">
                <a:solidFill>
                  <a:schemeClr val="tx2"/>
                </a:solidFill>
                <a:effectLst>
                  <a:glow>
                    <a:srgbClr val="7F7F7F">
                      <a:alpha val="35000"/>
                    </a:srgbClr>
                  </a:glow>
                </a:effectLst>
              </a:rPr>
              <a:t>6.3 </a:t>
            </a:r>
            <a:r>
              <a:rPr lang="hr-HR" sz="2000" b="1" dirty="0">
                <a:solidFill>
                  <a:schemeClr val="tx2"/>
                </a:solidFill>
                <a:effectLst>
                  <a:glow>
                    <a:srgbClr val="7F7F7F">
                      <a:alpha val="35000"/>
                    </a:srgbClr>
                  </a:glow>
                </a:effectLst>
              </a:rPr>
              <a:t>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17553" cy="439123"/>
            <a:chOff x="71999" y="6334443"/>
            <a:chExt cx="481755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1755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3"/>
          <p:cNvPicPr>
            <a:picLocks noChangeAspect="1" noChangeArrowheads="1"/>
          </p:cNvPicPr>
          <p:nvPr/>
        </p:nvPicPr>
        <p:blipFill>
          <a:blip r:embed="rId4" cstate="print"/>
          <a:srcRect/>
          <a:stretch>
            <a:fillRect/>
          </a:stretch>
        </p:blipFill>
        <p:spPr bwMode="auto">
          <a:xfrm>
            <a:off x="1237666" y="1460692"/>
            <a:ext cx="6958038" cy="4674932"/>
          </a:xfrm>
          <a:prstGeom prst="rect">
            <a:avLst/>
          </a:prstGeom>
          <a:noFill/>
          <a:ln w="9525">
            <a:noFill/>
            <a:miter lim="800000"/>
            <a:headEnd/>
            <a:tailEnd/>
          </a:ln>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smtClean="0">
                <a:solidFill>
                  <a:schemeClr val="tx2"/>
                </a:solidFill>
                <a:effectLst>
                  <a:glow>
                    <a:srgbClr val="7F7F7F">
                      <a:alpha val="35000"/>
                    </a:srgbClr>
                  </a:glow>
                </a:effectLst>
              </a:rPr>
              <a:t>6.3 </a:t>
            </a:r>
            <a:r>
              <a:rPr lang="hr-HR" sz="2000" b="1" dirty="0">
                <a:solidFill>
                  <a:schemeClr val="tx2"/>
                </a:solidFill>
                <a:effectLst>
                  <a:glow>
                    <a:srgbClr val="7F7F7F">
                      <a:alpha val="35000"/>
                    </a:srgbClr>
                  </a:glow>
                </a:effectLst>
              </a:rPr>
              <a:t>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72417" cy="439125"/>
            <a:chOff x="71999" y="6334443"/>
            <a:chExt cx="4872417" cy="439125"/>
          </a:xfrm>
        </p:grpSpPr>
        <p:grpSp>
          <p:nvGrpSpPr>
            <p:cNvPr id="3" name="Group 3"/>
            <p:cNvGrpSpPr>
              <a:grpSpLocks noChangeAspect="1"/>
            </p:cNvGrpSpPr>
            <p:nvPr/>
          </p:nvGrpSpPr>
          <p:grpSpPr bwMode="auto">
            <a:xfrm>
              <a:off x="138114" y="6362432"/>
              <a:ext cx="4500798" cy="411136"/>
              <a:chOff x="14858" y="6031802"/>
              <a:chExt cx="7310481" cy="703816"/>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2"/>
                <a:ext cx="5413611" cy="474189"/>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7241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2"/>
          <p:cNvPicPr>
            <a:picLocks noChangeAspect="1" noChangeArrowheads="1"/>
          </p:cNvPicPr>
          <p:nvPr/>
        </p:nvPicPr>
        <p:blipFill>
          <a:blip r:embed="rId4" cstate="print"/>
          <a:srcRect/>
          <a:stretch>
            <a:fillRect/>
          </a:stretch>
        </p:blipFill>
        <p:spPr bwMode="auto">
          <a:xfrm>
            <a:off x="1054677" y="1526851"/>
            <a:ext cx="6997492" cy="4701440"/>
          </a:xfrm>
          <a:prstGeom prst="rect">
            <a:avLst/>
          </a:prstGeom>
          <a:noFill/>
          <a:ln w="9525">
            <a:noFill/>
            <a:miter lim="800000"/>
            <a:headEnd/>
            <a:tailEnd/>
          </a:ln>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6.1 TARGETED DATA QUALITY</a:t>
            </a:r>
          </a:p>
        </p:txBody>
      </p:sp>
      <p:grpSp>
        <p:nvGrpSpPr>
          <p:cNvPr id="2" name="Group 5"/>
          <p:cNvGrpSpPr/>
          <p:nvPr/>
        </p:nvGrpSpPr>
        <p:grpSpPr>
          <a:xfrm>
            <a:off x="376239" y="6334443"/>
            <a:ext cx="5155881" cy="439123"/>
            <a:chOff x="71999" y="6334443"/>
            <a:chExt cx="515588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5588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276225" y="2114550"/>
            <a:ext cx="8543925" cy="2677656"/>
          </a:xfrm>
          <a:prstGeom prst="rect">
            <a:avLst/>
          </a:prstGeom>
          <a:noFill/>
        </p:spPr>
        <p:txBody>
          <a:bodyPr wrap="square" rtlCol="0">
            <a:spAutoFit/>
          </a:bodyPr>
          <a:lstStyle/>
          <a:p>
            <a:pPr>
              <a:buClr>
                <a:srgbClr val="FF0000"/>
              </a:buClr>
              <a:buFont typeface="Wingdings" pitchFamily="2" charset="2"/>
              <a:buChar char="§"/>
            </a:pPr>
            <a:r>
              <a:rPr lang="hr-HR" sz="2400" b="1" dirty="0" smtClean="0">
                <a:solidFill>
                  <a:schemeClr val="accent1">
                    <a:lumMod val="75000"/>
                  </a:schemeClr>
                </a:solidFill>
              </a:rPr>
              <a:t> </a:t>
            </a:r>
            <a:r>
              <a:rPr lang="en-GB" sz="2400" b="1" dirty="0" smtClean="0">
                <a:solidFill>
                  <a:schemeClr val="accent1">
                    <a:lumMod val="75000"/>
                  </a:schemeClr>
                </a:solidFill>
              </a:rPr>
              <a:t>Only data that can be used to document the target quality can be used to run any kind of legally prescribed procedures.</a:t>
            </a:r>
            <a:endParaRPr lang="hr-HR" sz="2400" b="1" dirty="0" smtClean="0">
              <a:solidFill>
                <a:schemeClr val="accent1">
                  <a:lumMod val="75000"/>
                </a:schemeClr>
              </a:solidFill>
            </a:endParaRPr>
          </a:p>
          <a:p>
            <a:pPr>
              <a:buClr>
                <a:srgbClr val="FF0000"/>
              </a:buClr>
              <a:buFont typeface="Wingdings" pitchFamily="2" charset="2"/>
              <a:buChar char="§"/>
            </a:pPr>
            <a:endParaRPr lang="hr-HR" sz="2400" b="1" dirty="0" smtClean="0">
              <a:solidFill>
                <a:schemeClr val="accent1">
                  <a:lumMod val="75000"/>
                </a:schemeClr>
              </a:solidFill>
            </a:endParaRPr>
          </a:p>
          <a:p>
            <a:pPr>
              <a:buClr>
                <a:srgbClr val="FF0000"/>
              </a:buClr>
              <a:buFont typeface="Wingdings" pitchFamily="2" charset="2"/>
              <a:buChar char="§"/>
            </a:pPr>
            <a:r>
              <a:rPr lang="en-GB" sz="2400" b="1" dirty="0">
                <a:solidFill>
                  <a:schemeClr val="accent1">
                    <a:lumMod val="75000"/>
                  </a:schemeClr>
                </a:solidFill>
              </a:rPr>
              <a:t>Almost all measurements of air quality are determined by regulatory or inspection. Because of this, achieving and documenting the targeted quality of data sets as the primary goal of all QA / QC procedures in a network.</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000" b="1" dirty="0" smtClean="0">
                <a:solidFill>
                  <a:schemeClr val="tx2"/>
                </a:solidFill>
                <a:effectLst>
                  <a:glow>
                    <a:srgbClr val="7F7F7F">
                      <a:alpha val="35000"/>
                    </a:srgbClr>
                  </a:glow>
                </a:effectLst>
              </a:rPr>
              <a:t> 6.3 </a:t>
            </a:r>
            <a:r>
              <a:rPr lang="hr-HR" sz="2000" b="1" dirty="0">
                <a:solidFill>
                  <a:schemeClr val="tx2"/>
                </a:solidFill>
                <a:effectLst>
                  <a:glow>
                    <a:srgbClr val="7F7F7F">
                      <a:alpha val="35000"/>
                    </a:srgbClr>
                  </a:glow>
                </a:effectLst>
              </a:rPr>
              <a:t>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82145" cy="439123"/>
            <a:chOff x="71999" y="6334443"/>
            <a:chExt cx="498214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8214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11"/>
          <p:cNvPicPr>
            <a:picLocks noChangeAspect="1" noChangeArrowheads="1"/>
          </p:cNvPicPr>
          <p:nvPr/>
        </p:nvPicPr>
        <p:blipFill>
          <a:blip r:embed="rId4" cstate="print"/>
          <a:srcRect/>
          <a:stretch>
            <a:fillRect/>
          </a:stretch>
        </p:blipFill>
        <p:spPr bwMode="auto">
          <a:xfrm>
            <a:off x="1362455" y="1653879"/>
            <a:ext cx="6965549" cy="4647327"/>
          </a:xfrm>
          <a:prstGeom prst="rect">
            <a:avLst/>
          </a:prstGeom>
          <a:noFill/>
          <a:ln w="9525">
            <a:noFill/>
            <a:miter lim="800000"/>
            <a:headEnd/>
            <a:tailEnd/>
          </a:ln>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a:t>
            </a:r>
            <a:r>
              <a:rPr lang="hr-HR" sz="2000" b="1" dirty="0" smtClean="0">
                <a:solidFill>
                  <a:schemeClr val="tx2"/>
                </a:solidFill>
                <a:effectLst>
                  <a:glow>
                    <a:srgbClr val="7F7F7F">
                      <a:alpha val="35000"/>
                    </a:srgbClr>
                  </a:glow>
                </a:effectLst>
              </a:rPr>
              <a:t>6.3 </a:t>
            </a:r>
            <a:r>
              <a:rPr lang="hr-HR" sz="2000" b="1" dirty="0">
                <a:solidFill>
                  <a:schemeClr val="tx2"/>
                </a:solidFill>
                <a:effectLst>
                  <a:glow>
                    <a:srgbClr val="7F7F7F">
                      <a:alpha val="35000"/>
                    </a:srgbClr>
                  </a:glow>
                </a:effectLst>
              </a:rPr>
              <a:t>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82145" cy="439123"/>
            <a:chOff x="71999" y="6334443"/>
            <a:chExt cx="498214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8214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19125" y="2792159"/>
            <a:ext cx="7943850" cy="1077218"/>
          </a:xfrm>
          <a:prstGeom prst="rect">
            <a:avLst/>
          </a:prstGeom>
          <a:noFill/>
        </p:spPr>
        <p:txBody>
          <a:bodyPr wrap="square" rtlCol="0">
            <a:spAutoFit/>
          </a:bodyPr>
          <a:lstStyle/>
          <a:p>
            <a:pPr algn="ctr"/>
            <a:r>
              <a:rPr lang="en-GB" sz="3200" b="1" dirty="0">
                <a:solidFill>
                  <a:schemeClr val="accent1">
                    <a:lumMod val="75000"/>
                  </a:schemeClr>
                </a:solidFill>
              </a:rPr>
              <a:t>Only traceable instruments achieve valid results !!!!</a:t>
            </a:r>
            <a:endParaRPr lang="it-IT" sz="3200" b="1" dirty="0" smtClean="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000" b="1" dirty="0" smtClean="0">
                <a:solidFill>
                  <a:schemeClr val="tx2"/>
                </a:solidFill>
                <a:effectLst>
                  <a:glow>
                    <a:srgbClr val="7F7F7F">
                      <a:alpha val="35000"/>
                    </a:srgbClr>
                  </a:glow>
                </a:effectLst>
              </a:rPr>
              <a:t> 6.3 </a:t>
            </a:r>
            <a:r>
              <a:rPr lang="hr-HR" sz="2000" b="1" dirty="0">
                <a:solidFill>
                  <a:schemeClr val="tx2"/>
                </a:solidFill>
                <a:effectLst>
                  <a:glow>
                    <a:srgbClr val="7F7F7F">
                      <a:alpha val="35000"/>
                    </a:srgbClr>
                  </a:glow>
                </a:effectLst>
              </a:rPr>
              <a:t>MEASUREMENT TRACEABILITY AND CALIBRATION LABORATORY</a:t>
            </a:r>
            <a:endParaRPr lang="hr-HR" sz="20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64441" cy="439123"/>
            <a:chOff x="71999" y="6334443"/>
            <a:chExt cx="506444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6444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5362" name="Picture 2" descr="C:\Users\phercog\Pictures\PT 2014\DSC_186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103" y="1529697"/>
            <a:ext cx="7948536" cy="447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628650" indent="-628650" algn="l" eaLnBrk="1" hangingPunct="1"/>
            <a:r>
              <a:rPr lang="hr-HR" sz="2800" b="1" dirty="0" smtClean="0">
                <a:solidFill>
                  <a:schemeClr val="tx2"/>
                </a:solidFill>
                <a:effectLst>
                  <a:glow>
                    <a:srgbClr val="7F7F7F">
                      <a:alpha val="35000"/>
                    </a:srgbClr>
                  </a:glow>
                </a:effectLst>
              </a:rPr>
              <a:t> 6.4 </a:t>
            </a:r>
            <a:r>
              <a:rPr lang="hr-HR" sz="2800" b="1" dirty="0" err="1">
                <a:solidFill>
                  <a:schemeClr val="tx2"/>
                </a:solidFill>
                <a:effectLst>
                  <a:glow>
                    <a:srgbClr val="7F7F7F">
                      <a:alpha val="35000"/>
                    </a:srgbClr>
                  </a:glow>
                </a:effectLst>
              </a:rPr>
              <a:t>Interlaboratory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54713" cy="439123"/>
            <a:chOff x="71999" y="6334443"/>
            <a:chExt cx="495471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5471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76274" y="1905000"/>
            <a:ext cx="8296276" cy="4216539"/>
          </a:xfrm>
          <a:prstGeom prst="rect">
            <a:avLst/>
          </a:prstGeom>
          <a:noFill/>
        </p:spPr>
        <p:txBody>
          <a:bodyPr wrap="square" rtlCol="0">
            <a:spAutoFit/>
          </a:bodyPr>
          <a:lstStyle/>
          <a:p>
            <a:r>
              <a:rPr lang="hr-HR" sz="2400" b="1" dirty="0" err="1">
                <a:solidFill>
                  <a:schemeClr val="tx2"/>
                </a:solidFill>
                <a:effectLst>
                  <a:glow>
                    <a:srgbClr val="7F7F7F">
                      <a:alpha val="35000"/>
                    </a:srgbClr>
                  </a:glow>
                </a:effectLst>
              </a:rPr>
              <a:t>Interlaboratory</a:t>
            </a:r>
            <a:r>
              <a:rPr lang="hr-HR" sz="2400" b="1" dirty="0">
                <a:solidFill>
                  <a:schemeClr val="tx2"/>
                </a:solidFill>
                <a:effectLst>
                  <a:glow>
                    <a:srgbClr val="7F7F7F">
                      <a:alpha val="35000"/>
                    </a:srgbClr>
                  </a:glow>
                </a:effectLst>
              </a:rPr>
              <a:t> </a:t>
            </a:r>
            <a:r>
              <a:rPr lang="hr-HR" sz="2400" b="1" dirty="0" err="1">
                <a:solidFill>
                  <a:schemeClr val="tx2"/>
                </a:solidFill>
                <a:effectLst>
                  <a:glow>
                    <a:srgbClr val="7F7F7F">
                      <a:alpha val="35000"/>
                    </a:srgbClr>
                  </a:glow>
                </a:effectLst>
              </a:rPr>
              <a:t>comparisons</a:t>
            </a:r>
            <a:r>
              <a:rPr lang="hr-HR" sz="2400" b="1" dirty="0">
                <a:solidFill>
                  <a:schemeClr val="tx2"/>
                </a:solidFill>
                <a:effectLst>
                  <a:glow>
                    <a:srgbClr val="7F7F7F">
                      <a:alpha val="35000"/>
                    </a:srgbClr>
                  </a:glow>
                </a:effectLst>
              </a:rPr>
              <a:t> </a:t>
            </a:r>
            <a:r>
              <a:rPr lang="en-GB" sz="2400" b="1" dirty="0" smtClean="0">
                <a:solidFill>
                  <a:schemeClr val="accent1">
                    <a:lumMod val="75000"/>
                  </a:schemeClr>
                </a:solidFill>
              </a:rPr>
              <a:t>are </a:t>
            </a:r>
            <a:r>
              <a:rPr lang="en-GB" sz="2400" b="1" dirty="0">
                <a:solidFill>
                  <a:schemeClr val="accent1">
                    <a:lumMod val="75000"/>
                  </a:schemeClr>
                </a:solidFill>
              </a:rPr>
              <a:t>an additional process for assuring and verifying accuracy and traceability (Quality </a:t>
            </a:r>
            <a:r>
              <a:rPr lang="en-GB" sz="2400" b="1" dirty="0" smtClean="0">
                <a:solidFill>
                  <a:schemeClr val="accent1">
                    <a:lumMod val="75000"/>
                  </a:schemeClr>
                </a:solidFill>
              </a:rPr>
              <a:t>assessment).</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a:solidFill>
                  <a:schemeClr val="accent1">
                    <a:lumMod val="75000"/>
                  </a:schemeClr>
                </a:solidFill>
              </a:rPr>
              <a:t>These measurements are actually measurements of the same gas in several laboratories at the same time</a:t>
            </a:r>
            <a:r>
              <a:rPr lang="en-GB" sz="2400" b="1" dirty="0" smtClean="0">
                <a:solidFill>
                  <a:schemeClr val="accent1">
                    <a:lumMod val="75000"/>
                  </a:schemeClr>
                </a:solidFill>
              </a:rPr>
              <a:t>. For the gaseous pollutants are organized in laboratory conditions.</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a:solidFill>
                  <a:schemeClr val="accent1">
                    <a:lumMod val="75000"/>
                  </a:schemeClr>
                </a:solidFill>
              </a:rPr>
              <a:t>With the help of specially designed systems, it is possible to measure the pollutants of known concentrations simultaneously.</a:t>
            </a:r>
            <a:endParaRPr lang="hr-HR" sz="2400" b="1" dirty="0">
              <a:solidFill>
                <a:schemeClr val="accent1">
                  <a:lumMod val="75000"/>
                </a:schemeClr>
              </a:solidFill>
            </a:endParaRPr>
          </a:p>
        </p:txBody>
      </p:sp>
      <p:sp>
        <p:nvSpPr>
          <p:cNvPr id="4" name="Rectangle 3"/>
          <p:cNvSpPr/>
          <p:nvPr/>
        </p:nvSpPr>
        <p:spPr>
          <a:xfrm>
            <a:off x="6463517" y="1389896"/>
            <a:ext cx="2539798" cy="461665"/>
          </a:xfrm>
          <a:prstGeom prst="rect">
            <a:avLst/>
          </a:prstGeom>
        </p:spPr>
        <p:txBody>
          <a:bodyPr wrap="none">
            <a:spAutoFit/>
          </a:bodyPr>
          <a:lstStyle/>
          <a:p>
            <a:r>
              <a:rPr lang="hr-HR" sz="2400" b="1" u="sng" dirty="0" err="1">
                <a:solidFill>
                  <a:schemeClr val="accent1">
                    <a:lumMod val="75000"/>
                  </a:schemeClr>
                </a:solidFill>
              </a:rPr>
              <a:t>Quality</a:t>
            </a:r>
            <a:r>
              <a:rPr lang="hr-HR" sz="2400" b="1" u="sng" dirty="0">
                <a:solidFill>
                  <a:schemeClr val="accent1">
                    <a:lumMod val="75000"/>
                  </a:schemeClr>
                </a:solidFill>
              </a:rPr>
              <a:t> </a:t>
            </a:r>
            <a:r>
              <a:rPr lang="hr-HR" sz="2400" b="1" u="sng" dirty="0" err="1">
                <a:solidFill>
                  <a:schemeClr val="accent1">
                    <a:lumMod val="75000"/>
                  </a:schemeClr>
                </a:solidFill>
              </a:rPr>
              <a:t>assesment</a:t>
            </a:r>
            <a:endParaRPr lang="en-US" sz="2400" b="1" u="sng"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628650" indent="-628650" algn="l" eaLnBrk="1" hangingPunct="1"/>
            <a:r>
              <a:rPr lang="hr-HR" sz="2800" b="1" dirty="0" smtClean="0">
                <a:solidFill>
                  <a:schemeClr val="tx2"/>
                </a:solidFill>
                <a:effectLst>
                  <a:glow>
                    <a:srgbClr val="7F7F7F">
                      <a:alpha val="35000"/>
                    </a:srgbClr>
                  </a:glow>
                </a:effectLst>
              </a:rPr>
              <a:t> 6.4 </a:t>
            </a:r>
            <a:r>
              <a:rPr lang="hr-HR" sz="2800" b="1" dirty="0" err="1">
                <a:solidFill>
                  <a:schemeClr val="tx2"/>
                </a:solidFill>
                <a:effectLst>
                  <a:glow>
                    <a:srgbClr val="7F7F7F">
                      <a:alpha val="35000"/>
                    </a:srgbClr>
                  </a:glow>
                </a:effectLst>
              </a:rPr>
              <a:t>Interlaboratory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28449" cy="439123"/>
            <a:chOff x="71999" y="6334443"/>
            <a:chExt cx="512844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284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85749" y="1971675"/>
            <a:ext cx="8639175" cy="3785652"/>
          </a:xfrm>
          <a:prstGeom prst="rect">
            <a:avLst/>
          </a:prstGeom>
          <a:noFill/>
        </p:spPr>
        <p:txBody>
          <a:bodyPr wrap="square" rtlCol="0">
            <a:spAutoFit/>
          </a:bodyPr>
          <a:lstStyle/>
          <a:p>
            <a:r>
              <a:rPr lang="hr-HR" sz="2400" b="1" dirty="0" err="1">
                <a:solidFill>
                  <a:schemeClr val="tx2"/>
                </a:solidFill>
                <a:effectLst>
                  <a:glow>
                    <a:srgbClr val="7F7F7F">
                      <a:alpha val="35000"/>
                    </a:srgbClr>
                  </a:glow>
                </a:effectLst>
              </a:rPr>
              <a:t>Interlaboratory</a:t>
            </a:r>
            <a:r>
              <a:rPr lang="hr-HR" sz="2400" b="1" dirty="0">
                <a:solidFill>
                  <a:schemeClr val="tx2"/>
                </a:solidFill>
                <a:effectLst>
                  <a:glow>
                    <a:srgbClr val="7F7F7F">
                      <a:alpha val="35000"/>
                    </a:srgbClr>
                  </a:glow>
                </a:effectLst>
              </a:rPr>
              <a:t> </a:t>
            </a:r>
            <a:r>
              <a:rPr lang="hr-HR" sz="2400" b="1" dirty="0" err="1">
                <a:solidFill>
                  <a:schemeClr val="tx2"/>
                </a:solidFill>
                <a:effectLst>
                  <a:glow>
                    <a:srgbClr val="7F7F7F">
                      <a:alpha val="35000"/>
                    </a:srgbClr>
                  </a:glow>
                </a:effectLst>
              </a:rPr>
              <a:t>comparisons</a:t>
            </a:r>
            <a:r>
              <a:rPr lang="hr-HR" sz="2400" b="1" dirty="0">
                <a:solidFill>
                  <a:schemeClr val="tx2"/>
                </a:solidFill>
                <a:effectLst>
                  <a:glow>
                    <a:srgbClr val="7F7F7F">
                      <a:alpha val="35000"/>
                    </a:srgbClr>
                  </a:glow>
                </a:effectLst>
              </a:rPr>
              <a:t> </a:t>
            </a:r>
            <a:r>
              <a:rPr lang="en-GB" sz="2400" b="1" dirty="0">
                <a:solidFill>
                  <a:schemeClr val="accent1">
                    <a:lumMod val="75000"/>
                  </a:schemeClr>
                </a:solidFill>
              </a:rPr>
              <a:t>represent the highest level in the process of harmonization of measurement and in Europe they are organized by the European Commission (through its ERLAP reference laboratory) in cooperation with the World Health </a:t>
            </a:r>
            <a:r>
              <a:rPr lang="en-GB" sz="2400" b="1" dirty="0" smtClean="0">
                <a:solidFill>
                  <a:schemeClr val="accent1">
                    <a:lumMod val="75000"/>
                  </a:schemeClr>
                </a:solidFill>
              </a:rPr>
              <a:t>Organization. Each the </a:t>
            </a:r>
            <a:r>
              <a:rPr lang="en-GB" sz="2400" b="1" dirty="0">
                <a:solidFill>
                  <a:schemeClr val="accent1">
                    <a:lumMod val="75000"/>
                  </a:schemeClr>
                </a:solidFill>
              </a:rPr>
              <a:t>national reference laboratory of the European Union Member State is obliged to perform </a:t>
            </a:r>
            <a:r>
              <a:rPr lang="en-GB" sz="2400" b="1" dirty="0" err="1">
                <a:solidFill>
                  <a:schemeClr val="accent1">
                    <a:lumMod val="75000"/>
                  </a:schemeClr>
                </a:solidFill>
              </a:rPr>
              <a:t>Interlaboratory</a:t>
            </a:r>
            <a:r>
              <a:rPr lang="en-GB" sz="2400" b="1" dirty="0">
                <a:solidFill>
                  <a:schemeClr val="accent1">
                    <a:lumMod val="75000"/>
                  </a:schemeClr>
                </a:solidFill>
              </a:rPr>
              <a:t> comparisons with its reference instruments at least once every three years. National Reference Laboratories then organize such </a:t>
            </a:r>
            <a:r>
              <a:rPr lang="en-GB" sz="2400" b="1" dirty="0" err="1">
                <a:solidFill>
                  <a:schemeClr val="accent1">
                    <a:lumMod val="75000"/>
                  </a:schemeClr>
                </a:solidFill>
              </a:rPr>
              <a:t>Interlaboratory</a:t>
            </a:r>
            <a:r>
              <a:rPr lang="en-GB" sz="2400" b="1" dirty="0">
                <a:solidFill>
                  <a:schemeClr val="accent1">
                    <a:lumMod val="75000"/>
                  </a:schemeClr>
                </a:solidFill>
              </a:rPr>
              <a:t> comparisons  for laboratories in their countries.</a:t>
            </a:r>
            <a:endParaRPr lang="hr-HR" sz="2400" b="1" dirty="0">
              <a:solidFill>
                <a:schemeClr val="accent1">
                  <a:lumMod val="75000"/>
                </a:schemeClr>
              </a:solidFill>
            </a:endParaRPr>
          </a:p>
        </p:txBody>
      </p:sp>
    </p:spTree>
    <p:extLst>
      <p:ext uri="{BB962C8B-B14F-4D97-AF65-F5344CB8AC3E}">
        <p14:creationId xmlns:p14="http://schemas.microsoft.com/office/powerpoint/2010/main" val="2566913159"/>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628650" indent="-628650" algn="l" eaLnBrk="1" hangingPunct="1"/>
            <a:r>
              <a:rPr lang="hr-HR" sz="2800" b="1" dirty="0" smtClean="0">
                <a:solidFill>
                  <a:schemeClr val="tx2"/>
                </a:solidFill>
                <a:effectLst>
                  <a:glow>
                    <a:srgbClr val="7F7F7F">
                      <a:alpha val="35000"/>
                    </a:srgbClr>
                  </a:glow>
                </a:effectLst>
              </a:rPr>
              <a:t> 6.4 </a:t>
            </a:r>
            <a:r>
              <a:rPr lang="hr-HR" sz="2800" b="1" dirty="0" err="1">
                <a:solidFill>
                  <a:schemeClr val="tx2"/>
                </a:solidFill>
                <a:effectLst>
                  <a:glow>
                    <a:srgbClr val="7F7F7F">
                      <a:alpha val="35000"/>
                    </a:srgbClr>
                  </a:glow>
                </a:effectLst>
              </a:rPr>
              <a:t>Interlaboratory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63857" cy="439123"/>
            <a:chOff x="71999" y="6334443"/>
            <a:chExt cx="496385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6385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 name="Picture 2"/>
          <p:cNvPicPr>
            <a:picLocks noChangeAspect="1" noChangeArrowheads="1"/>
          </p:cNvPicPr>
          <p:nvPr/>
        </p:nvPicPr>
        <p:blipFill>
          <a:blip r:embed="rId4" cstate="print"/>
          <a:srcRect/>
          <a:stretch>
            <a:fillRect/>
          </a:stretch>
        </p:blipFill>
        <p:spPr bwMode="auto">
          <a:xfrm>
            <a:off x="667373" y="2557464"/>
            <a:ext cx="4057027" cy="3043236"/>
          </a:xfrm>
          <a:prstGeom prst="rect">
            <a:avLst/>
          </a:prstGeom>
          <a:noFill/>
          <a:ln w="9525">
            <a:noFill/>
            <a:miter lim="800000"/>
            <a:headEnd/>
            <a:tailEnd/>
          </a:ln>
        </p:spPr>
      </p:pic>
      <p:sp>
        <p:nvSpPr>
          <p:cNvPr id="10" name="Rectangle 9"/>
          <p:cNvSpPr/>
          <p:nvPr/>
        </p:nvSpPr>
        <p:spPr>
          <a:xfrm>
            <a:off x="2537085" y="1901309"/>
            <a:ext cx="3688830" cy="369332"/>
          </a:xfrm>
          <a:prstGeom prst="rect">
            <a:avLst/>
          </a:prstGeom>
        </p:spPr>
        <p:txBody>
          <a:bodyPr wrap="none">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hr-HR" b="1" dirty="0" smtClean="0">
                <a:solidFill>
                  <a:srgbClr val="000099"/>
                </a:solidFill>
                <a:latin typeface="Verdana" pitchFamily="34" charset="0"/>
                <a:cs typeface="Arial" pitchFamily="34" charset="0"/>
              </a:rPr>
              <a:t>IE ERLAP JRC, Ispra –2008</a:t>
            </a:r>
            <a:endParaRPr lang="en-US" b="1" dirty="0">
              <a:solidFill>
                <a:srgbClr val="000099"/>
              </a:solidFill>
              <a:latin typeface="Verdana" pitchFamily="34" charset="0"/>
              <a:cs typeface="Arial" pitchFamily="34" charset="0"/>
            </a:endParaRPr>
          </a:p>
        </p:txBody>
      </p:sp>
      <p:pic>
        <p:nvPicPr>
          <p:cNvPr id="12" name="Picture 2"/>
          <p:cNvPicPr>
            <a:picLocks noChangeAspect="1" noChangeArrowheads="1"/>
          </p:cNvPicPr>
          <p:nvPr/>
        </p:nvPicPr>
        <p:blipFill>
          <a:blip r:embed="rId5" cstate="print"/>
          <a:srcRect/>
          <a:stretch>
            <a:fillRect/>
          </a:stretch>
        </p:blipFill>
        <p:spPr bwMode="auto">
          <a:xfrm>
            <a:off x="4797926" y="2557463"/>
            <a:ext cx="4010807" cy="3062287"/>
          </a:xfrm>
          <a:prstGeom prst="rect">
            <a:avLst/>
          </a:prstGeom>
          <a:noFill/>
          <a:ln w="9525">
            <a:noFill/>
            <a:miter lim="800000"/>
            <a:headEnd/>
            <a:tailEnd/>
          </a:ln>
        </p:spPr>
      </p:pic>
    </p:spTree>
    <p:extLst>
      <p:ext uri="{BB962C8B-B14F-4D97-AF65-F5344CB8AC3E}">
        <p14:creationId xmlns:p14="http://schemas.microsoft.com/office/powerpoint/2010/main" val="709080802"/>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628650" indent="-628650" algn="l" eaLnBrk="1" hangingPunct="1"/>
            <a:r>
              <a:rPr lang="hr-HR" sz="2800" b="1" dirty="0" smtClean="0">
                <a:solidFill>
                  <a:schemeClr val="tx2"/>
                </a:solidFill>
                <a:effectLst>
                  <a:glow>
                    <a:srgbClr val="7F7F7F">
                      <a:alpha val="35000"/>
                    </a:srgbClr>
                  </a:glow>
                </a:effectLst>
              </a:rPr>
              <a:t> 6.4 </a:t>
            </a:r>
            <a:r>
              <a:rPr lang="hr-HR" sz="2800" b="1" dirty="0" err="1">
                <a:solidFill>
                  <a:schemeClr val="tx2"/>
                </a:solidFill>
                <a:effectLst>
                  <a:glow>
                    <a:srgbClr val="7F7F7F">
                      <a:alpha val="35000"/>
                    </a:srgbClr>
                  </a:glow>
                </a:effectLst>
              </a:rPr>
              <a:t>Interlaboratory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27865" cy="439123"/>
            <a:chOff x="71999" y="6334443"/>
            <a:chExt cx="502786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2786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218" name="Picture 2" descr="C:\Users\phercog\Pictures\PT 2014\DSC_188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646" y="1716434"/>
            <a:ext cx="7704750" cy="43339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537085" y="1347102"/>
            <a:ext cx="3401893" cy="369332"/>
          </a:xfrm>
          <a:prstGeom prst="rect">
            <a:avLst/>
          </a:prstGeom>
        </p:spPr>
        <p:txBody>
          <a:bodyPr wrap="none">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hr-HR" b="1" dirty="0" smtClean="0">
                <a:solidFill>
                  <a:srgbClr val="000099"/>
                </a:solidFill>
                <a:latin typeface="Verdana" pitchFamily="34" charset="0"/>
                <a:cs typeface="Arial" pitchFamily="34" charset="0"/>
              </a:rPr>
              <a:t>EKONERG, Zagreb –2014</a:t>
            </a:r>
            <a:endParaRPr lang="en-US" b="1" dirty="0">
              <a:solidFill>
                <a:srgbClr val="000099"/>
              </a:solidFill>
              <a:latin typeface="Verdana" pitchFamily="34" charset="0"/>
              <a:cs typeface="Arial" pitchFamily="34" charset="0"/>
            </a:endParaRPr>
          </a:p>
        </p:txBody>
      </p:sp>
    </p:spTree>
    <p:extLst>
      <p:ext uri="{BB962C8B-B14F-4D97-AF65-F5344CB8AC3E}">
        <p14:creationId xmlns:p14="http://schemas.microsoft.com/office/powerpoint/2010/main" val="4040104874"/>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628650" indent="-628650" algn="l" eaLnBrk="1" hangingPunct="1"/>
            <a:r>
              <a:rPr lang="hr-HR" sz="2800" b="1" dirty="0" smtClean="0">
                <a:solidFill>
                  <a:schemeClr val="tx2"/>
                </a:solidFill>
                <a:effectLst>
                  <a:glow>
                    <a:srgbClr val="7F7F7F">
                      <a:alpha val="35000"/>
                    </a:srgbClr>
                  </a:glow>
                </a:effectLst>
              </a:rPr>
              <a:t> 6.4 </a:t>
            </a:r>
            <a:r>
              <a:rPr lang="hr-HR" sz="2800" b="1" dirty="0" err="1">
                <a:solidFill>
                  <a:schemeClr val="tx2"/>
                </a:solidFill>
                <a:effectLst>
                  <a:glow>
                    <a:srgbClr val="7F7F7F">
                      <a:alpha val="35000"/>
                    </a:srgbClr>
                  </a:glow>
                </a:effectLst>
              </a:rPr>
              <a:t>Interlaboratory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27865" cy="439123"/>
            <a:chOff x="71999" y="6334443"/>
            <a:chExt cx="502786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2786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0242" name="Picture 2" descr="C:\Users\phercog\Pictures\PT 2014\DSC_189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649" y="1438897"/>
            <a:ext cx="8109959" cy="456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38"/>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628650" indent="-628650" algn="l" eaLnBrk="1" hangingPunct="1"/>
            <a:r>
              <a:rPr lang="hr-HR" sz="2800" b="1" dirty="0" smtClean="0">
                <a:solidFill>
                  <a:schemeClr val="tx2"/>
                </a:solidFill>
                <a:effectLst>
                  <a:glow>
                    <a:srgbClr val="7F7F7F">
                      <a:alpha val="35000"/>
                    </a:srgbClr>
                  </a:glow>
                </a:effectLst>
              </a:rPr>
              <a:t> 6.4 </a:t>
            </a:r>
            <a:r>
              <a:rPr lang="hr-HR" sz="2800" b="1" dirty="0" err="1">
                <a:solidFill>
                  <a:schemeClr val="tx2"/>
                </a:solidFill>
                <a:effectLst>
                  <a:glow>
                    <a:srgbClr val="7F7F7F">
                      <a:alpha val="35000"/>
                    </a:srgbClr>
                  </a:glow>
                </a:effectLst>
              </a:rPr>
              <a:t>Interlaboratory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82145" cy="439123"/>
            <a:chOff x="71999" y="6334443"/>
            <a:chExt cx="498214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8214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1266" name="Picture 2" descr="C:\Users\phercog\Pictures\PT 2014\DSC_187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371" y="1478422"/>
            <a:ext cx="7978926" cy="448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699295"/>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628650" indent="-628650" algn="l" eaLnBrk="1" hangingPunct="1"/>
            <a:r>
              <a:rPr lang="hr-HR" sz="2800" b="1" dirty="0" smtClean="0">
                <a:solidFill>
                  <a:schemeClr val="tx2"/>
                </a:solidFill>
                <a:effectLst>
                  <a:glow>
                    <a:srgbClr val="7F7F7F">
                      <a:alpha val="35000"/>
                    </a:srgbClr>
                  </a:glow>
                </a:effectLst>
              </a:rPr>
              <a:t> 6.4 </a:t>
            </a:r>
            <a:r>
              <a:rPr lang="hr-HR" sz="2800" b="1" dirty="0" err="1">
                <a:solidFill>
                  <a:schemeClr val="tx2"/>
                </a:solidFill>
                <a:effectLst>
                  <a:glow>
                    <a:srgbClr val="7F7F7F">
                      <a:alpha val="35000"/>
                    </a:srgbClr>
                  </a:glow>
                </a:effectLst>
              </a:rPr>
              <a:t>Interlaboratory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18137" cy="439123"/>
            <a:chOff x="71999" y="6334443"/>
            <a:chExt cx="491813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1813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514350" y="2581275"/>
            <a:ext cx="7981950" cy="1938992"/>
          </a:xfrm>
          <a:prstGeom prst="rect">
            <a:avLst/>
          </a:prstGeom>
          <a:noFill/>
        </p:spPr>
        <p:txBody>
          <a:bodyPr wrap="square" rtlCol="0">
            <a:spAutoFit/>
          </a:bodyPr>
          <a:lstStyle/>
          <a:p>
            <a:r>
              <a:rPr lang="en-GB" sz="2400" b="1" dirty="0">
                <a:solidFill>
                  <a:schemeClr val="accent1">
                    <a:lumMod val="75000"/>
                  </a:schemeClr>
                </a:solidFill>
              </a:rPr>
              <a:t>After the measurement is completed, the </a:t>
            </a:r>
            <a:r>
              <a:rPr lang="en-GB" sz="2400" b="1" dirty="0" smtClean="0">
                <a:solidFill>
                  <a:schemeClr val="accent1">
                    <a:lumMod val="75000"/>
                  </a:schemeClr>
                </a:solidFill>
              </a:rPr>
              <a:t>measurement results </a:t>
            </a:r>
            <a:r>
              <a:rPr lang="en-GB" sz="2400" b="1" dirty="0">
                <a:solidFill>
                  <a:schemeClr val="accent1">
                    <a:lumMod val="75000"/>
                  </a:schemeClr>
                </a:solidFill>
              </a:rPr>
              <a:t>of each laboratory are compared and analysed. The results of each laboratory's measurement must meet certain criteria in terms of measurement accuracy and expressed </a:t>
            </a:r>
            <a:r>
              <a:rPr lang="en-GB" sz="2400" b="1" dirty="0" smtClean="0">
                <a:solidFill>
                  <a:schemeClr val="accent1">
                    <a:lumMod val="75000"/>
                  </a:schemeClr>
                </a:solidFill>
              </a:rPr>
              <a:t>measurement </a:t>
            </a:r>
            <a:r>
              <a:rPr lang="en-GB" sz="2400" b="1" dirty="0">
                <a:solidFill>
                  <a:schemeClr val="accent1">
                    <a:lumMod val="75000"/>
                  </a:schemeClr>
                </a:solidFill>
              </a:rPr>
              <a:t>uncertainty for each measured concentration.</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6.1 TARGETED DATA QUALITY</a:t>
            </a:r>
          </a:p>
        </p:txBody>
      </p:sp>
      <p:grpSp>
        <p:nvGrpSpPr>
          <p:cNvPr id="2" name="Group 5"/>
          <p:cNvGrpSpPr/>
          <p:nvPr/>
        </p:nvGrpSpPr>
        <p:grpSpPr>
          <a:xfrm>
            <a:off x="376239" y="6334443"/>
            <a:ext cx="4566913" cy="439123"/>
            <a:chOff x="71999" y="6334443"/>
            <a:chExt cx="456691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654633" y="2106767"/>
            <a:ext cx="7755942" cy="3913034"/>
          </a:xfrm>
          <a:prstGeom prst="rect">
            <a:avLst/>
          </a:prstGeom>
          <a:noFill/>
          <a:ln w="9525">
            <a:noFill/>
            <a:miter lim="800000"/>
            <a:headEnd/>
            <a:tailEnd/>
          </a:ln>
        </p:spPr>
      </p:pic>
      <p:sp>
        <p:nvSpPr>
          <p:cNvPr id="13" name="TextBox 12"/>
          <p:cNvSpPr txBox="1"/>
          <p:nvPr/>
        </p:nvSpPr>
        <p:spPr>
          <a:xfrm>
            <a:off x="714375" y="1647825"/>
            <a:ext cx="4143375" cy="461665"/>
          </a:xfrm>
          <a:prstGeom prst="rect">
            <a:avLst/>
          </a:prstGeom>
          <a:noFill/>
        </p:spPr>
        <p:txBody>
          <a:bodyPr wrap="square" rtlCol="0">
            <a:spAutoFit/>
          </a:bodyPr>
          <a:lstStyle/>
          <a:p>
            <a:r>
              <a:rPr lang="hr-HR" sz="2400" b="1" dirty="0" err="1" smtClean="0">
                <a:solidFill>
                  <a:schemeClr val="accent6">
                    <a:lumMod val="75000"/>
                  </a:schemeClr>
                </a:solidFill>
              </a:rPr>
              <a:t>Targeted</a:t>
            </a:r>
            <a:r>
              <a:rPr lang="hr-HR" sz="2400" b="1" dirty="0" smtClean="0">
                <a:solidFill>
                  <a:schemeClr val="accent6">
                    <a:lumMod val="75000"/>
                  </a:schemeClr>
                </a:solidFill>
              </a:rPr>
              <a:t> data </a:t>
            </a:r>
            <a:r>
              <a:rPr lang="hr-HR" sz="2400" b="1" dirty="0" err="1" smtClean="0">
                <a:solidFill>
                  <a:schemeClr val="accent6">
                    <a:lumMod val="75000"/>
                  </a:schemeClr>
                </a:solidFill>
              </a:rPr>
              <a:t>quality</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628650" indent="-628650" algn="l" eaLnBrk="1" hangingPunct="1"/>
            <a:r>
              <a:rPr lang="hr-HR" sz="2800" b="1" dirty="0" smtClean="0">
                <a:solidFill>
                  <a:schemeClr val="tx2"/>
                </a:solidFill>
                <a:effectLst>
                  <a:glow>
                    <a:srgbClr val="7F7F7F">
                      <a:alpha val="35000"/>
                    </a:srgbClr>
                  </a:glow>
                </a:effectLst>
              </a:rPr>
              <a:t> 6.4 </a:t>
            </a:r>
            <a:r>
              <a:rPr lang="hr-HR" sz="2800" b="1" dirty="0" err="1">
                <a:solidFill>
                  <a:schemeClr val="tx2"/>
                </a:solidFill>
                <a:effectLst>
                  <a:glow>
                    <a:srgbClr val="7F7F7F">
                      <a:alpha val="35000"/>
                    </a:srgbClr>
                  </a:glow>
                </a:effectLst>
              </a:rPr>
              <a:t>Interlaboratory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73001" cy="439123"/>
            <a:chOff x="71999" y="6334443"/>
            <a:chExt cx="497300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7300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9" y="1586639"/>
            <a:ext cx="7431087" cy="46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GB" sz="2800" b="1" dirty="0" smtClean="0">
                <a:solidFill>
                  <a:schemeClr val="tx2"/>
                </a:solidFill>
                <a:effectLst>
                  <a:glow>
                    <a:srgbClr val="7F7F7F">
                      <a:alpha val="35000"/>
                    </a:srgbClr>
                  </a:glow>
                </a:effectLst>
              </a:rPr>
              <a:t>6.4. </a:t>
            </a:r>
            <a:r>
              <a:rPr lang="hr-HR" sz="2800" b="1" dirty="0" err="1" smtClean="0">
                <a:solidFill>
                  <a:schemeClr val="tx2"/>
                </a:solidFill>
                <a:effectLst>
                  <a:glow>
                    <a:srgbClr val="7F7F7F">
                      <a:alpha val="35000"/>
                    </a:srgbClr>
                  </a:glow>
                </a:effectLst>
              </a:rPr>
              <a:t>Interlaboratory</a:t>
            </a:r>
            <a:r>
              <a:rPr lang="hr-HR" sz="2800" b="1" dirty="0" smtClean="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65025" cy="439123"/>
            <a:chOff x="71999" y="6334443"/>
            <a:chExt cx="516502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6502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53" y="1394383"/>
            <a:ext cx="6293220" cy="4878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42354"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6.3 </a:t>
            </a:r>
            <a:r>
              <a:rPr lang="hr-HR" sz="2800" b="1" dirty="0" err="1">
                <a:solidFill>
                  <a:schemeClr val="tx2"/>
                </a:solidFill>
                <a:effectLst>
                  <a:glow>
                    <a:srgbClr val="7F7F7F">
                      <a:alpha val="35000"/>
                    </a:srgbClr>
                  </a:glow>
                </a:effectLst>
              </a:rPr>
              <a:t>Interlaboratory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comparisons</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Proficiency</a:t>
            </a:r>
            <a:r>
              <a:rPr lang="hr-HR" sz="2800" b="1" dirty="0">
                <a:solidFill>
                  <a:schemeClr val="tx2"/>
                </a:solidFill>
                <a:effectLst>
                  <a:glow>
                    <a:srgbClr val="7F7F7F">
                      <a:alpha val="35000"/>
                    </a:srgbClr>
                  </a:glow>
                </a:effectLst>
              </a:rPr>
              <a:t> </a:t>
            </a:r>
            <a:r>
              <a:rPr lang="hr-HR" sz="2800" b="1" dirty="0" err="1">
                <a:solidFill>
                  <a:schemeClr val="tx2"/>
                </a:solidFill>
                <a:effectLst>
                  <a:glow>
                    <a:srgbClr val="7F7F7F">
                      <a:alpha val="35000"/>
                    </a:srgbClr>
                  </a:glow>
                </a:effectLst>
              </a:rPr>
              <a:t>testing</a:t>
            </a:r>
            <a:r>
              <a:rPr lang="hr-HR" sz="2800" b="1" dirty="0">
                <a:solidFill>
                  <a:schemeClr val="tx2"/>
                </a:solidFill>
                <a:effectLst>
                  <a:glow>
                    <a:srgbClr val="7F7F7F">
                      <a:alpha val="35000"/>
                    </a:srgbClr>
                  </a:glow>
                </a:effectLst>
              </a:rPr>
              <a:t>)</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73001" cy="439123"/>
            <a:chOff x="71999" y="6334443"/>
            <a:chExt cx="497300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7300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6463517" y="1389896"/>
            <a:ext cx="2539798" cy="461665"/>
          </a:xfrm>
          <a:prstGeom prst="rect">
            <a:avLst/>
          </a:prstGeom>
        </p:spPr>
        <p:txBody>
          <a:bodyPr wrap="none">
            <a:spAutoFit/>
          </a:bodyPr>
          <a:lstStyle/>
          <a:p>
            <a:r>
              <a:rPr lang="hr-HR" sz="2400" b="1" u="sng" dirty="0" err="1">
                <a:solidFill>
                  <a:schemeClr val="accent1">
                    <a:lumMod val="75000"/>
                  </a:schemeClr>
                </a:solidFill>
              </a:rPr>
              <a:t>Quality</a:t>
            </a:r>
            <a:r>
              <a:rPr lang="hr-HR" sz="2400" b="1" u="sng" dirty="0">
                <a:solidFill>
                  <a:schemeClr val="accent1">
                    <a:lumMod val="75000"/>
                  </a:schemeClr>
                </a:solidFill>
              </a:rPr>
              <a:t> </a:t>
            </a:r>
            <a:r>
              <a:rPr lang="hr-HR" sz="2400" b="1" u="sng" dirty="0" err="1">
                <a:solidFill>
                  <a:schemeClr val="accent1">
                    <a:lumMod val="75000"/>
                  </a:schemeClr>
                </a:solidFill>
              </a:rPr>
              <a:t>assesment</a:t>
            </a:r>
            <a:endParaRPr lang="en-US" sz="2400" b="1" u="sng" dirty="0">
              <a:solidFill>
                <a:schemeClr val="accent1">
                  <a:lumMod val="75000"/>
                </a:schemeClr>
              </a:solidFill>
            </a:endParaRPr>
          </a:p>
        </p:txBody>
      </p:sp>
      <p:sp>
        <p:nvSpPr>
          <p:cNvPr id="12" name="TextBox 15"/>
          <p:cNvSpPr txBox="1">
            <a:spLocks noChangeArrowheads="1"/>
          </p:cNvSpPr>
          <p:nvPr/>
        </p:nvSpPr>
        <p:spPr bwMode="auto">
          <a:xfrm>
            <a:off x="714375" y="1643063"/>
            <a:ext cx="8102600" cy="3293209"/>
          </a:xfrm>
          <a:prstGeom prst="rect">
            <a:avLst/>
          </a:prstGeom>
          <a:noFill/>
          <a:ln w="9525">
            <a:noFill/>
            <a:miter lim="800000"/>
            <a:headEnd/>
            <a:tailEnd/>
          </a:ln>
        </p:spPr>
        <p:txBody>
          <a:bodyPr>
            <a:spAutoFit/>
          </a:bodyPr>
          <a:lstStyle/>
          <a:p>
            <a:pPr marL="539750" indent="-539750">
              <a:defRPr/>
            </a:pPr>
            <a:r>
              <a:rPr lang="hr-HR" sz="2400" b="1" dirty="0">
                <a:solidFill>
                  <a:srgbClr val="0000C0"/>
                </a:solidFill>
                <a:effectLst>
                  <a:outerShdw blurRad="38100" dist="38100" dir="2700000" algn="tl">
                    <a:srgbClr val="000000"/>
                  </a:outerShdw>
                </a:effectLst>
                <a:latin typeface="Verdana" pitchFamily="34" charset="0"/>
                <a:cs typeface="Arial" pitchFamily="34" charset="0"/>
              </a:rPr>
              <a:t>     </a:t>
            </a:r>
            <a:endParaRPr lang="en-US" sz="2400" b="1" dirty="0">
              <a:solidFill>
                <a:srgbClr val="0000C0"/>
              </a:solidFill>
              <a:effectLst>
                <a:outerShdw blurRad="38100" dist="38100" dir="2700000" algn="tl">
                  <a:srgbClr val="000000"/>
                </a:outerShdw>
              </a:effectLst>
              <a:latin typeface="Verdana" pitchFamily="34" charset="0"/>
              <a:cs typeface="Arial" pitchFamily="34" charset="0"/>
            </a:endParaRPr>
          </a:p>
          <a:p>
            <a:pPr marL="539750" indent="-539750">
              <a:buFont typeface="Wingdings" panose="05000000000000000000" pitchFamily="2" charset="2"/>
              <a:buChar char="q"/>
              <a:defRPr/>
            </a:pPr>
            <a:r>
              <a:rPr lang="hr-HR" sz="3200" b="1" dirty="0">
                <a:solidFill>
                  <a:srgbClr val="CC0000"/>
                </a:solidFill>
                <a:effectLst>
                  <a:outerShdw blurRad="38100" dist="38100" dir="2700000" algn="tl">
                    <a:srgbClr val="000000"/>
                  </a:outerShdw>
                </a:effectLst>
                <a:latin typeface="Verdana" pitchFamily="34" charset="0"/>
                <a:cs typeface="Arial" pitchFamily="34" charset="0"/>
              </a:rPr>
              <a:t>	</a:t>
            </a:r>
            <a:r>
              <a:rPr lang="hr-HR" sz="2600" b="1" dirty="0" smtClean="0">
                <a:solidFill>
                  <a:schemeClr val="accent1">
                    <a:lumMod val="75000"/>
                  </a:schemeClr>
                </a:solidFill>
              </a:rPr>
              <a:t>ACCREDITATION HRN EN ISO/IEC 17025  </a:t>
            </a:r>
            <a:endParaRPr lang="hr-HR" sz="2600" b="1" dirty="0">
              <a:solidFill>
                <a:schemeClr val="accent1">
                  <a:lumMod val="75000"/>
                </a:schemeClr>
              </a:solidFill>
            </a:endParaRPr>
          </a:p>
          <a:p>
            <a:pPr marL="539750" indent="-539750">
              <a:buFont typeface="Wingdings" panose="05000000000000000000" pitchFamily="2" charset="2"/>
              <a:buChar char="q"/>
              <a:defRPr/>
            </a:pPr>
            <a:endParaRPr lang="en-US" sz="2400" b="1" dirty="0">
              <a:solidFill>
                <a:schemeClr val="accent1">
                  <a:lumMod val="75000"/>
                </a:schemeClr>
              </a:solidFill>
            </a:endParaRPr>
          </a:p>
          <a:p>
            <a:pPr marL="996950" lvl="1" indent="-539750">
              <a:lnSpc>
                <a:spcPct val="150000"/>
              </a:lnSpc>
              <a:buFont typeface="Wingdings" panose="05000000000000000000" pitchFamily="2" charset="2"/>
              <a:buChar char="q"/>
              <a:defRPr/>
            </a:pPr>
            <a:r>
              <a:rPr lang="en-GB" sz="2400" b="1" dirty="0" smtClean="0">
                <a:solidFill>
                  <a:schemeClr val="accent1">
                    <a:lumMod val="75000"/>
                  </a:schemeClr>
                </a:solidFill>
              </a:rPr>
              <a:t>Internal independent </a:t>
            </a:r>
            <a:r>
              <a:rPr lang="hr-HR" sz="2400" b="1" dirty="0" smtClean="0">
                <a:solidFill>
                  <a:schemeClr val="accent1">
                    <a:lumMod val="75000"/>
                  </a:schemeClr>
                </a:solidFill>
              </a:rPr>
              <a:t>audit</a:t>
            </a:r>
            <a:r>
              <a:rPr lang="en-GB" sz="2400" b="1" dirty="0" smtClean="0">
                <a:solidFill>
                  <a:schemeClr val="accent1">
                    <a:lumMod val="75000"/>
                  </a:schemeClr>
                </a:solidFill>
              </a:rPr>
              <a:t> 1 per year</a:t>
            </a:r>
            <a:endParaRPr lang="hr-HR" sz="2400" b="1" dirty="0" smtClean="0">
              <a:solidFill>
                <a:schemeClr val="accent1">
                  <a:lumMod val="75000"/>
                </a:schemeClr>
              </a:solidFill>
            </a:endParaRPr>
          </a:p>
          <a:p>
            <a:pPr marL="996950" lvl="1" indent="-539750">
              <a:lnSpc>
                <a:spcPct val="150000"/>
              </a:lnSpc>
              <a:buFont typeface="Wingdings" panose="05000000000000000000" pitchFamily="2" charset="2"/>
              <a:buChar char="q"/>
              <a:defRPr/>
            </a:pPr>
            <a:r>
              <a:rPr lang="hr-HR" sz="2400" b="1" dirty="0" smtClean="0">
                <a:solidFill>
                  <a:schemeClr val="accent1">
                    <a:lumMod val="75000"/>
                  </a:schemeClr>
                </a:solidFill>
              </a:rPr>
              <a:t>HAA audit</a:t>
            </a:r>
            <a:r>
              <a:rPr lang="en-GB" sz="2400" b="1" dirty="0" smtClean="0">
                <a:solidFill>
                  <a:schemeClr val="accent1">
                    <a:lumMod val="75000"/>
                  </a:schemeClr>
                </a:solidFill>
              </a:rPr>
              <a:t> </a:t>
            </a:r>
            <a:r>
              <a:rPr lang="en-GB" sz="2400" b="1" dirty="0">
                <a:solidFill>
                  <a:schemeClr val="accent1">
                    <a:lumMod val="75000"/>
                  </a:schemeClr>
                </a:solidFill>
              </a:rPr>
              <a:t>1 per year</a:t>
            </a:r>
            <a:endParaRPr lang="hr-HR" sz="2400" b="1" dirty="0">
              <a:solidFill>
                <a:schemeClr val="accent1">
                  <a:lumMod val="75000"/>
                </a:schemeClr>
              </a:solidFill>
            </a:endParaRPr>
          </a:p>
          <a:p>
            <a:pPr marL="996950" lvl="1" indent="-539750">
              <a:lnSpc>
                <a:spcPct val="150000"/>
              </a:lnSpc>
              <a:buFont typeface="Wingdings" panose="05000000000000000000" pitchFamily="2" charset="2"/>
              <a:buChar char="q"/>
              <a:defRPr/>
            </a:pPr>
            <a:r>
              <a:rPr lang="hr-HR" sz="2400" b="1" dirty="0" err="1">
                <a:solidFill>
                  <a:schemeClr val="accent1">
                    <a:lumMod val="75000"/>
                  </a:schemeClr>
                </a:solidFill>
              </a:rPr>
              <a:t>Reaccrediation</a:t>
            </a:r>
            <a:r>
              <a:rPr lang="hr-HR" sz="2400" b="1" dirty="0">
                <a:solidFill>
                  <a:schemeClr val="accent1">
                    <a:lumMod val="75000"/>
                  </a:schemeClr>
                </a:solidFill>
              </a:rPr>
              <a:t> </a:t>
            </a:r>
            <a:r>
              <a:rPr lang="hr-HR" sz="2400" b="1" dirty="0" err="1" smtClean="0">
                <a:solidFill>
                  <a:schemeClr val="accent1">
                    <a:lumMod val="75000"/>
                  </a:schemeClr>
                </a:solidFill>
              </a:rPr>
              <a:t>every</a:t>
            </a:r>
            <a:r>
              <a:rPr lang="hr-HR" sz="2400" b="1" dirty="0" smtClean="0">
                <a:solidFill>
                  <a:schemeClr val="accent1">
                    <a:lumMod val="75000"/>
                  </a:schemeClr>
                </a:solidFill>
              </a:rPr>
              <a:t> 5 </a:t>
            </a:r>
            <a:r>
              <a:rPr lang="hr-HR" sz="2400" b="1" dirty="0" err="1" smtClean="0">
                <a:solidFill>
                  <a:schemeClr val="accent1">
                    <a:lumMod val="75000"/>
                  </a:schemeClr>
                </a:solidFill>
              </a:rPr>
              <a:t>years</a:t>
            </a:r>
            <a:endParaRPr lang="en-US" sz="2400" b="1" dirty="0">
              <a:solidFill>
                <a:srgbClr val="CC0000"/>
              </a:solidFill>
              <a:effectLst>
                <a:outerShdw blurRad="38100" dist="38100" dir="2700000" algn="tl">
                  <a:srgbClr val="000000"/>
                </a:outerShdw>
              </a:effectLst>
              <a:latin typeface="Verdana" pitchFamily="34" charset="0"/>
              <a:cs typeface="Arial" pitchFamily="34" charset="0"/>
            </a:endParaRPr>
          </a:p>
          <a:p>
            <a:pPr marL="539750" indent="-539750">
              <a:defRPr/>
            </a:pPr>
            <a:endParaRPr lang="en-US" sz="2000" dirty="0">
              <a:solidFill>
                <a:srgbClr val="CC0000"/>
              </a:solidFill>
              <a:effectLst>
                <a:outerShdw blurRad="38100" dist="38100" dir="2700000" algn="tl">
                  <a:srgbClr val="000000"/>
                </a:outerShdw>
              </a:effectLst>
              <a:latin typeface="Verdana" pitchFamily="34" charset="0"/>
              <a:cs typeface="Arial" pitchFamily="34" charset="0"/>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THANK YOU FOR YOUR ATTENTION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82831"/>
            <a:ext cx="5463568" cy="66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8"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spcBef>
                <a:spcPct val="20000"/>
              </a:spcBef>
            </a:pPr>
            <a:r>
              <a:rPr lang="en-US" sz="1600" b="1" i="1" u="sng" dirty="0">
                <a:solidFill>
                  <a:schemeClr val="tx2"/>
                </a:solidFill>
              </a:rPr>
              <a:t>Disclaimer:</a:t>
            </a:r>
            <a:r>
              <a:rPr lang="en-US" sz="1600" b="1" i="1" dirty="0">
                <a:solidFill>
                  <a:schemeClr val="tx2"/>
                </a:solidFill>
              </a:rPr>
              <a:t> The </a:t>
            </a:r>
            <a:r>
              <a:rPr lang="en-US" sz="1600" b="1" i="1" dirty="0" smtClean="0">
                <a:solidFill>
                  <a:schemeClr val="tx2"/>
                </a:solidFill>
              </a:rPr>
              <a:t>content</a:t>
            </a:r>
            <a:r>
              <a:rPr lang="hr-HR" sz="1600" b="1" i="1" dirty="0" smtClean="0">
                <a:solidFill>
                  <a:schemeClr val="tx2"/>
                </a:solidFill>
              </a:rPr>
              <a:t>s</a:t>
            </a:r>
            <a:r>
              <a:rPr lang="en-US" sz="1600" b="1" i="1" dirty="0" smtClean="0">
                <a:solidFill>
                  <a:schemeClr val="tx2"/>
                </a:solidFill>
              </a:rPr>
              <a:t> </a:t>
            </a:r>
            <a:r>
              <a:rPr lang="en-US" sz="1600" b="1" i="1" dirty="0">
                <a:solidFill>
                  <a:schemeClr val="tx2"/>
                </a:solidFill>
              </a:rPr>
              <a:t>of this </a:t>
            </a:r>
            <a:r>
              <a:rPr lang="en-US" sz="1600" b="1" i="1" dirty="0" smtClean="0">
                <a:solidFill>
                  <a:schemeClr val="tx2"/>
                </a:solidFill>
              </a:rPr>
              <a:t>publication</a:t>
            </a:r>
            <a:r>
              <a:rPr lang="hr-HR" sz="1600" b="1" i="1" dirty="0" smtClean="0">
                <a:solidFill>
                  <a:schemeClr val="tx2"/>
                </a:solidFill>
              </a:rPr>
              <a:t> are </a:t>
            </a:r>
            <a:r>
              <a:rPr lang="en-US" sz="1600" b="1" i="1" dirty="0" smtClean="0">
                <a:solidFill>
                  <a:schemeClr val="tx2"/>
                </a:solidFill>
              </a:rPr>
              <a:t>the</a:t>
            </a:r>
            <a:r>
              <a:rPr lang="hr-HR" sz="1600" b="1" i="1" dirty="0" smtClean="0">
                <a:solidFill>
                  <a:schemeClr val="tx2"/>
                </a:solidFill>
              </a:rPr>
              <a:t> sole </a:t>
            </a:r>
            <a:r>
              <a:rPr lang="en-US" sz="1600" b="1" i="1" dirty="0" smtClean="0">
                <a:solidFill>
                  <a:schemeClr val="tx2"/>
                </a:solidFill>
              </a:rPr>
              <a:t>responsibility </a:t>
            </a:r>
            <a:r>
              <a:rPr lang="en-US" sz="1600" b="1" i="1" dirty="0">
                <a:solidFill>
                  <a:schemeClr val="tx2"/>
                </a:solidFill>
              </a:rPr>
              <a:t>of EKONERG </a:t>
            </a:r>
            <a:r>
              <a:rPr lang="hr-HR" sz="1600" b="1" i="1" dirty="0" smtClean="0">
                <a:solidFill>
                  <a:schemeClr val="tx2"/>
                </a:solidFill>
              </a:rPr>
              <a:t>– </a:t>
            </a:r>
            <a:r>
              <a:rPr lang="en-US" sz="1600" b="1" i="1" dirty="0" smtClean="0">
                <a:solidFill>
                  <a:schemeClr val="tx2"/>
                </a:solidFill>
              </a:rPr>
              <a:t>Energy</a:t>
            </a:r>
            <a:r>
              <a:rPr lang="hr-HR" sz="1600" b="1" i="1" dirty="0" smtClean="0">
                <a:solidFill>
                  <a:schemeClr val="tx2"/>
                </a:solidFill>
              </a:rPr>
              <a:t> </a:t>
            </a:r>
            <a:r>
              <a:rPr lang="en-US" sz="1600" b="1" i="1" dirty="0" smtClean="0">
                <a:solidFill>
                  <a:schemeClr val="tx2"/>
                </a:solidFill>
              </a:rPr>
              <a:t>Research </a:t>
            </a:r>
            <a:r>
              <a:rPr lang="en-US" sz="1600" b="1" i="1" dirty="0">
                <a:solidFill>
                  <a:schemeClr val="tx2"/>
                </a:solidFill>
              </a:rPr>
              <a:t>and </a:t>
            </a:r>
            <a:r>
              <a:rPr lang="en-US" sz="1600" b="1" i="1" dirty="0" smtClean="0">
                <a:solidFill>
                  <a:schemeClr val="tx2"/>
                </a:solidFill>
              </a:rPr>
              <a:t>Environmental</a:t>
            </a:r>
            <a:r>
              <a:rPr lang="hr-HR" sz="1600" b="1" i="1" dirty="0" smtClean="0">
                <a:solidFill>
                  <a:schemeClr val="tx2"/>
                </a:solidFill>
              </a:rPr>
              <a:t> </a:t>
            </a:r>
            <a:r>
              <a:rPr lang="en-US" sz="1600" b="1" i="1" dirty="0" smtClean="0">
                <a:solidFill>
                  <a:schemeClr val="tx2"/>
                </a:solidFill>
              </a:rPr>
              <a:t>Protection</a:t>
            </a:r>
            <a:r>
              <a:rPr lang="hr-HR" sz="1600" b="1" i="1" dirty="0" smtClean="0">
                <a:solidFill>
                  <a:schemeClr val="tx2"/>
                </a:solidFill>
              </a:rPr>
              <a:t> Institute</a:t>
            </a:r>
            <a:r>
              <a:rPr lang="en-US" sz="1600" b="1" i="1" dirty="0" smtClean="0">
                <a:solidFill>
                  <a:schemeClr val="tx2"/>
                </a:solidFill>
              </a:rPr>
              <a:t>, </a:t>
            </a:r>
            <a:r>
              <a:rPr lang="en-US" sz="1600" b="1" i="1" dirty="0">
                <a:solidFill>
                  <a:schemeClr val="tx2"/>
                </a:solidFill>
              </a:rPr>
              <a:t>Ltd. </a:t>
            </a:r>
            <a:r>
              <a:rPr lang="en-US" sz="1600" b="1" i="1" dirty="0" smtClean="0">
                <a:solidFill>
                  <a:schemeClr val="tx2"/>
                </a:solidFill>
              </a:rPr>
              <a:t>and</a:t>
            </a:r>
            <a:r>
              <a:rPr lang="hr-HR" sz="1600" b="1" i="1" dirty="0" smtClean="0">
                <a:solidFill>
                  <a:schemeClr val="tx2"/>
                </a:solidFill>
              </a:rPr>
              <a:t> </a:t>
            </a:r>
            <a:r>
              <a:rPr lang="en-US" sz="1600" b="1" i="1" dirty="0" smtClean="0">
                <a:solidFill>
                  <a:schemeClr val="tx2"/>
                </a:solidFill>
              </a:rPr>
              <a:t>can in</a:t>
            </a:r>
            <a:r>
              <a:rPr lang="hr-HR" sz="1600" b="1" i="1" dirty="0" smtClean="0">
                <a:solidFill>
                  <a:schemeClr val="tx2"/>
                </a:solidFill>
              </a:rPr>
              <a:t> no </a:t>
            </a:r>
            <a:r>
              <a:rPr lang="en-US" sz="1600" b="1" i="1" dirty="0" smtClean="0">
                <a:solidFill>
                  <a:schemeClr val="tx2"/>
                </a:solidFill>
              </a:rPr>
              <a:t>way be taken </a:t>
            </a:r>
            <a:r>
              <a:rPr lang="hr-HR" sz="1600" b="1" i="1" dirty="0" smtClean="0">
                <a:solidFill>
                  <a:schemeClr val="tx2"/>
                </a:solidFill>
              </a:rPr>
              <a:t>t</a:t>
            </a:r>
            <a:r>
              <a:rPr lang="en-US" sz="1600" b="1" i="1" dirty="0" smtClean="0">
                <a:solidFill>
                  <a:schemeClr val="tx2"/>
                </a:solidFill>
              </a:rPr>
              <a:t>o reflect the </a:t>
            </a:r>
            <a:r>
              <a:rPr lang="en-US" sz="1600" b="1" i="1" dirty="0">
                <a:solidFill>
                  <a:schemeClr val="tx2"/>
                </a:solidFill>
              </a:rPr>
              <a:t>views of the European Union</a:t>
            </a:r>
            <a:endParaRPr lang="hr-HR" sz="1600" b="1" i="1" dirty="0">
              <a:solidFill>
                <a:schemeClr val="tx2"/>
              </a:solidFill>
            </a:endParaRPr>
          </a:p>
        </p:txBody>
      </p:sp>
      <p:sp>
        <p:nvSpPr>
          <p:cNvPr id="16"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7"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857019" cy="618958"/>
          </a:xfrm>
          <a:prstGeom prst="rect">
            <a:avLst/>
          </a:prstGeom>
        </p:spPr>
      </p:pic>
      <p:sp>
        <p:nvSpPr>
          <p:cNvPr id="19" name="Rectangle 18"/>
          <p:cNvSpPr/>
          <p:nvPr/>
        </p:nvSpPr>
        <p:spPr bwMode="auto">
          <a:xfrm>
            <a:off x="3049588" y="920931"/>
            <a:ext cx="3332964" cy="276999"/>
          </a:xfrm>
          <a:prstGeom prst="rect">
            <a:avLst/>
          </a:prstGeom>
        </p:spPr>
        <p:txBody>
          <a:bodyPr wrap="none">
            <a:spAutoFit/>
          </a:bodyPr>
          <a:lstStyle/>
          <a:p>
            <a:r>
              <a:rPr lang="en-US" sz="1200" dirty="0" smtClean="0">
                <a:solidFill>
                  <a:srgbClr val="7F7F7F"/>
                </a:solidFill>
                <a:latin typeface="Arial Narrow" panose="020B0606020202030204" pitchFamily="34" charset="0"/>
              </a:rPr>
              <a:t>Energy </a:t>
            </a:r>
            <a:r>
              <a:rPr lang="hr-HR" sz="1200" dirty="0" smtClean="0">
                <a:solidFill>
                  <a:srgbClr val="7F7F7F"/>
                </a:solidFill>
                <a:latin typeface="Arial Narrow" panose="020B0606020202030204" pitchFamily="34" charset="0"/>
              </a:rPr>
              <a:t>R</a:t>
            </a:r>
            <a:r>
              <a:rPr lang="en-US" sz="1200" dirty="0" err="1" smtClean="0">
                <a:solidFill>
                  <a:srgbClr val="7F7F7F"/>
                </a:solidFill>
                <a:latin typeface="Arial Narrow" panose="020B0606020202030204" pitchFamily="34" charset="0"/>
              </a:rPr>
              <a:t>esearch</a:t>
            </a:r>
            <a:r>
              <a:rPr lang="en-US" sz="1200" dirty="0" smtClean="0">
                <a:solidFill>
                  <a:srgbClr val="7F7F7F"/>
                </a:solidFill>
                <a:latin typeface="Arial Narrow" panose="020B0606020202030204" pitchFamily="34" charset="0"/>
              </a:rPr>
              <a:t> and Environmental Protection Institute</a:t>
            </a:r>
            <a:endParaRPr lang="en-US" sz="1200" dirty="0">
              <a:solidFill>
                <a:srgbClr val="7F7F7F"/>
              </a:solidFill>
              <a:latin typeface="Arial Narrow" pitchFamily="34" charset="0"/>
            </a:endParaRPr>
          </a:p>
        </p:txBody>
      </p:sp>
    </p:spTree>
    <p:extLst>
      <p:ext uri="{BB962C8B-B14F-4D97-AF65-F5344CB8AC3E}">
        <p14:creationId xmlns:p14="http://schemas.microsoft.com/office/powerpoint/2010/main" val="3068999326"/>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6.1 TARGETED DATA QUALITY</a:t>
            </a:r>
          </a:p>
        </p:txBody>
      </p:sp>
      <p:grpSp>
        <p:nvGrpSpPr>
          <p:cNvPr id="2" name="Group 5"/>
          <p:cNvGrpSpPr/>
          <p:nvPr/>
        </p:nvGrpSpPr>
        <p:grpSpPr>
          <a:xfrm>
            <a:off x="376239" y="6334443"/>
            <a:ext cx="5384481" cy="439123"/>
            <a:chOff x="71999" y="6334443"/>
            <a:chExt cx="538448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8448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050" name="Picture 2"/>
          <p:cNvPicPr>
            <a:picLocks noChangeAspect="1" noChangeArrowheads="1"/>
          </p:cNvPicPr>
          <p:nvPr/>
        </p:nvPicPr>
        <p:blipFill>
          <a:blip r:embed="rId4" cstate="print"/>
          <a:srcRect/>
          <a:stretch>
            <a:fillRect/>
          </a:stretch>
        </p:blipFill>
        <p:spPr bwMode="auto">
          <a:xfrm>
            <a:off x="252089" y="2343149"/>
            <a:ext cx="8397169" cy="3133726"/>
          </a:xfrm>
          <a:prstGeom prst="rect">
            <a:avLst/>
          </a:prstGeom>
          <a:noFill/>
          <a:ln w="9525">
            <a:noFill/>
            <a:miter lim="800000"/>
            <a:headEnd/>
            <a:tailEnd/>
          </a:ln>
        </p:spPr>
      </p:pic>
      <p:sp>
        <p:nvSpPr>
          <p:cNvPr id="10" name="TextBox 9"/>
          <p:cNvSpPr txBox="1"/>
          <p:nvPr/>
        </p:nvSpPr>
        <p:spPr>
          <a:xfrm>
            <a:off x="436456" y="1538835"/>
            <a:ext cx="7991475" cy="461665"/>
          </a:xfrm>
          <a:prstGeom prst="rect">
            <a:avLst/>
          </a:prstGeom>
          <a:noFill/>
        </p:spPr>
        <p:txBody>
          <a:bodyPr wrap="square" rtlCol="0">
            <a:spAutoFit/>
          </a:bodyPr>
          <a:lstStyle/>
          <a:p>
            <a:r>
              <a:rPr lang="en-GB" sz="2400" b="1" dirty="0" smtClean="0">
                <a:solidFill>
                  <a:schemeClr val="accent6">
                    <a:lumMod val="75000"/>
                  </a:schemeClr>
                </a:solidFill>
              </a:rPr>
              <a:t>Targeted data quality (extension table)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19075" y="37424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430201" cy="439123"/>
            <a:chOff x="71999" y="6334443"/>
            <a:chExt cx="543020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43020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04800" y="1362075"/>
            <a:ext cx="8601075" cy="1323439"/>
          </a:xfrm>
          <a:prstGeom prst="rect">
            <a:avLst/>
          </a:prstGeom>
          <a:noFill/>
        </p:spPr>
        <p:txBody>
          <a:bodyPr wrap="square" rtlCol="0">
            <a:spAutoFit/>
          </a:bodyPr>
          <a:lstStyle/>
          <a:p>
            <a:r>
              <a:rPr lang="en-GB" sz="2000" b="1" dirty="0" smtClean="0">
                <a:solidFill>
                  <a:schemeClr val="accent1">
                    <a:lumMod val="75000"/>
                  </a:schemeClr>
                </a:solidFill>
              </a:rPr>
              <a:t>QA/QC plan network is the basic document on quality assurance of measurements in each network. </a:t>
            </a:r>
            <a:r>
              <a:rPr lang="en-GB" sz="2000" b="1" dirty="0">
                <a:solidFill>
                  <a:schemeClr val="accent1">
                    <a:lumMod val="75000"/>
                  </a:schemeClr>
                </a:solidFill>
              </a:rPr>
              <a:t>It contains all the basic information on how quality assurance </a:t>
            </a:r>
            <a:r>
              <a:rPr lang="en-GB" sz="2000" b="1" dirty="0" smtClean="0">
                <a:solidFill>
                  <a:schemeClr val="accent1">
                    <a:lumMod val="75000"/>
                  </a:schemeClr>
                </a:solidFill>
              </a:rPr>
              <a:t>network is </a:t>
            </a:r>
            <a:r>
              <a:rPr lang="en-GB" sz="2000" b="1" dirty="0">
                <a:solidFill>
                  <a:schemeClr val="accent1">
                    <a:lumMod val="75000"/>
                  </a:schemeClr>
                </a:solidFill>
              </a:rPr>
              <a:t>organized</a:t>
            </a:r>
            <a:r>
              <a:rPr lang="en-GB" sz="2000" b="1" dirty="0" smtClean="0">
                <a:solidFill>
                  <a:schemeClr val="accent1">
                    <a:lumMod val="75000"/>
                  </a:schemeClr>
                </a:solidFill>
              </a:rPr>
              <a:t>. QA/QC plan should have the following structure:</a:t>
            </a:r>
            <a:endParaRPr lang="hr-HR" sz="2000" b="1" dirty="0">
              <a:solidFill>
                <a:schemeClr val="accent1">
                  <a:lumMod val="75000"/>
                </a:schemeClr>
              </a:solidFill>
            </a:endParaRPr>
          </a:p>
        </p:txBody>
      </p:sp>
      <p:pic>
        <p:nvPicPr>
          <p:cNvPr id="4" name="Picture 2"/>
          <p:cNvPicPr>
            <a:picLocks noChangeAspect="1" noChangeArrowheads="1"/>
          </p:cNvPicPr>
          <p:nvPr/>
        </p:nvPicPr>
        <p:blipFill>
          <a:blip r:embed="rId4" cstate="print"/>
          <a:srcRect/>
          <a:stretch>
            <a:fillRect/>
          </a:stretch>
        </p:blipFill>
        <p:spPr bwMode="auto">
          <a:xfrm>
            <a:off x="1815788" y="2407977"/>
            <a:ext cx="5929180" cy="3642379"/>
          </a:xfrm>
          <a:prstGeom prst="rect">
            <a:avLst/>
          </a:prstGeom>
          <a:noFill/>
          <a:ln w="9525">
            <a:noFill/>
            <a:miter lim="800000"/>
            <a:headEnd/>
            <a:tailEnd/>
          </a:ln>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567361" cy="439123"/>
            <a:chOff x="71999" y="6334443"/>
            <a:chExt cx="556736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56736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4098" name="Picture 2"/>
          <p:cNvPicPr>
            <a:picLocks noChangeAspect="1" noChangeArrowheads="1"/>
          </p:cNvPicPr>
          <p:nvPr/>
        </p:nvPicPr>
        <p:blipFill>
          <a:blip r:embed="rId4" cstate="print"/>
          <a:srcRect/>
          <a:stretch>
            <a:fillRect/>
          </a:stretch>
        </p:blipFill>
        <p:spPr bwMode="auto">
          <a:xfrm>
            <a:off x="769618" y="2628900"/>
            <a:ext cx="7720968" cy="1608535"/>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767712" y="3514724"/>
            <a:ext cx="7705650" cy="1838326"/>
          </a:xfrm>
          <a:prstGeom prst="rect">
            <a:avLst/>
          </a:prstGeom>
          <a:noFill/>
          <a:ln w="9525">
            <a:noFill/>
            <a:miter lim="800000"/>
            <a:headEnd/>
            <a:tailEnd/>
          </a:ln>
        </p:spPr>
      </p:pic>
      <p:sp>
        <p:nvSpPr>
          <p:cNvPr id="12" name="TextBox 11"/>
          <p:cNvSpPr txBox="1"/>
          <p:nvPr/>
        </p:nvSpPr>
        <p:spPr>
          <a:xfrm>
            <a:off x="767712" y="2174229"/>
            <a:ext cx="4724400" cy="461665"/>
          </a:xfrm>
          <a:prstGeom prst="rect">
            <a:avLst/>
          </a:prstGeom>
          <a:noFill/>
        </p:spPr>
        <p:txBody>
          <a:bodyPr wrap="square" rtlCol="0">
            <a:spAutoFit/>
          </a:bodyPr>
          <a:lstStyle/>
          <a:p>
            <a:r>
              <a:rPr lang="hr-HR" sz="2400" b="1" dirty="0" err="1" smtClean="0">
                <a:solidFill>
                  <a:schemeClr val="accent6">
                    <a:lumMod val="75000"/>
                  </a:schemeClr>
                </a:solidFill>
              </a:rPr>
              <a:t>Extension</a:t>
            </a:r>
            <a:r>
              <a:rPr lang="hr-HR" sz="2400" b="1" dirty="0" smtClean="0">
                <a:solidFill>
                  <a:schemeClr val="accent6">
                    <a:lumMod val="75000"/>
                  </a:schemeClr>
                </a:solidFill>
              </a:rPr>
              <a:t> table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6.2 QA/QC PLAN NETWORK</a:t>
            </a:r>
          </a:p>
        </p:txBody>
      </p:sp>
      <p:grpSp>
        <p:nvGrpSpPr>
          <p:cNvPr id="2" name="Group 5"/>
          <p:cNvGrpSpPr/>
          <p:nvPr/>
        </p:nvGrpSpPr>
        <p:grpSpPr>
          <a:xfrm>
            <a:off x="376239" y="6334443"/>
            <a:ext cx="5027865" cy="439123"/>
            <a:chOff x="71999" y="6334443"/>
            <a:chExt cx="502786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2786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81000" y="1619250"/>
            <a:ext cx="8420100" cy="1200329"/>
          </a:xfrm>
          <a:prstGeom prst="rect">
            <a:avLst/>
          </a:prstGeom>
          <a:noFill/>
        </p:spPr>
        <p:txBody>
          <a:bodyPr wrap="square" rtlCol="0">
            <a:spAutoFit/>
          </a:bodyPr>
          <a:lstStyle/>
          <a:p>
            <a:r>
              <a:rPr lang="en-GB" sz="2400" b="1" dirty="0">
                <a:solidFill>
                  <a:schemeClr val="accent1">
                    <a:lumMod val="75000"/>
                  </a:schemeClr>
                </a:solidFill>
              </a:rPr>
              <a:t>Below I will briefly discuss all the chapters that should include a QA / QC plan with special emphasis on the section on quality assurance and quality assurance procedures</a:t>
            </a:r>
            <a:r>
              <a:rPr lang="en-GB" sz="2400" b="1" dirty="0" smtClean="0">
                <a:solidFill>
                  <a:schemeClr val="accent1">
                    <a:lumMod val="75000"/>
                  </a:schemeClr>
                </a:solidFill>
              </a:rPr>
              <a:t>.  </a:t>
            </a:r>
            <a:endParaRPr lang="hr-HR" sz="2400" b="1" dirty="0">
              <a:solidFill>
                <a:schemeClr val="accent1">
                  <a:lumMod val="75000"/>
                </a:schemeClr>
              </a:solidFill>
            </a:endParaRPr>
          </a:p>
        </p:txBody>
      </p:sp>
      <p:sp>
        <p:nvSpPr>
          <p:cNvPr id="10" name="TextBox 9"/>
          <p:cNvSpPr txBox="1"/>
          <p:nvPr/>
        </p:nvSpPr>
        <p:spPr>
          <a:xfrm>
            <a:off x="371475" y="3429000"/>
            <a:ext cx="8429625" cy="1938992"/>
          </a:xfrm>
          <a:prstGeom prst="rect">
            <a:avLst/>
          </a:prstGeom>
          <a:noFill/>
        </p:spPr>
        <p:txBody>
          <a:bodyPr wrap="square" rtlCol="0">
            <a:spAutoFit/>
          </a:bodyPr>
          <a:lstStyle/>
          <a:p>
            <a:pPr marL="457200" indent="-457200">
              <a:buAutoNum type="arabicPeriod"/>
            </a:pPr>
            <a:r>
              <a:rPr lang="hr-HR" sz="2400" b="1" dirty="0" smtClean="0">
                <a:solidFill>
                  <a:schemeClr val="accent6">
                    <a:lumMod val="75000"/>
                  </a:schemeClr>
                </a:solidFill>
              </a:rPr>
              <a:t>INTRODUCTION</a:t>
            </a:r>
          </a:p>
          <a:p>
            <a:r>
              <a:rPr lang="en-GB" sz="2400" b="1" dirty="0" smtClean="0">
                <a:solidFill>
                  <a:schemeClr val="accent1">
                    <a:lumMod val="75000"/>
                  </a:schemeClr>
                </a:solidFill>
              </a:rPr>
              <a:t>In the introduction it is necessary to mention the importance of quality assurance and briefly define the purpose and scope of the document. It is also necessary to specify the basic goals of the network, as well as the reasons for its establishment.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12086</TotalTime>
  <Words>3054</Words>
  <Application>Microsoft Office PowerPoint</Application>
  <PresentationFormat>On-screen Show (4:3)</PresentationFormat>
  <Paragraphs>247</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Arial Narrow</vt:lpstr>
      <vt:lpstr>Calibri</vt:lpstr>
      <vt:lpstr>Verdana</vt:lpstr>
      <vt:lpstr>Wingdings</vt:lpstr>
      <vt:lpstr>Office Theme</vt:lpstr>
      <vt:lpstr>PowerPoint Presentation</vt:lpstr>
      <vt:lpstr>THEME 6: QA/QC (quality assurance/quality control)</vt:lpstr>
      <vt:lpstr>    6.1 TARGETED DATA QUALITY</vt:lpstr>
      <vt:lpstr>    6.1 TARGETED DATA QUALITY</vt:lpstr>
      <vt:lpstr>    6.1 TARGETED DATA QUALITY</vt:lpstr>
      <vt:lpstr>    6.1 TARGETED DATA QUALITY</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6.2 QA/QC PLAN NETWORK</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6.3 MEASUREMENT TRACEABILITY AND CALIBRATION LABORATORY</vt:lpstr>
      <vt:lpstr> 6.4 Interlaboratory comparisons (Proficiency testing)</vt:lpstr>
      <vt:lpstr> 6.4 Interlaboratory comparisons (Proficiency testing)</vt:lpstr>
      <vt:lpstr> 6.4 Interlaboratory comparisons (Proficiency testing)</vt:lpstr>
      <vt:lpstr> 6.4 Interlaboratory comparisons (Proficiency testing)</vt:lpstr>
      <vt:lpstr> 6.4 Interlaboratory comparisons (Proficiency testing)</vt:lpstr>
      <vt:lpstr> 6.4 Interlaboratory comparisons (Proficiency testing)</vt:lpstr>
      <vt:lpstr> 6.4 Interlaboratory comparisons (Proficiency testing)</vt:lpstr>
      <vt:lpstr> 6.4 Interlaboratory comparisons (Proficiency testing)</vt:lpstr>
      <vt:lpstr>6.4. Interlaboratory comparisons (Proficiency testing)</vt:lpstr>
      <vt:lpstr> 6.3 Interlaboratory comparisons (Proficiency testing)</vt:lpstr>
      <vt:lpstr>THANK YOU FOR YOUR ATTENTION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Bojan Abramović</cp:lastModifiedBy>
  <cp:revision>799</cp:revision>
  <dcterms:created xsi:type="dcterms:W3CDTF">2011-04-14T13:56:18Z</dcterms:created>
  <dcterms:modified xsi:type="dcterms:W3CDTF">2018-06-04T12:26:35Z</dcterms:modified>
</cp:coreProperties>
</file>